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2" r:id="rId32"/>
    <p:sldId id="288" r:id="rId33"/>
    <p:sldId id="289" r:id="rId34"/>
    <p:sldId id="290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>
        <p:scale>
          <a:sx n="80" d="100"/>
          <a:sy n="80" d="100"/>
        </p:scale>
        <p:origin x="-163" y="-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38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1E5F0-1448-46CD-9BE9-C2D12DDFACA2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52E6A-5C92-4B7F-A9B8-853E8FB609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1127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716CA3-96F4-44DD-8714-A2D9A9EC1F6D}" type="slidenum">
              <a:rPr lang="en-US" altLang="en-US">
                <a:latin typeface="Times New Roman" panose="02020603050405020304" pitchFamily="18" charset="0"/>
              </a:rPr>
              <a:pPr eaLnBrk="1" hangingPunct="1"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4028" tIns="47015" rIns="94028" bIns="4701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7399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DB87D67-D0A8-4BF5-9557-E33A8374201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24100" y="531813"/>
            <a:ext cx="4724400" cy="2657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9363" y="3367088"/>
            <a:ext cx="6873875" cy="3187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282073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50B90-3DD8-4F65-9DE3-47FD3281705D}" type="datetimeFigureOut">
              <a:rPr lang="en-US" smtClean="0"/>
              <a:pPr/>
              <a:t>9/13/2018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17023-76BD-4E30-9DF4-AA3C5E674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4450" y="375449"/>
            <a:ext cx="8667750" cy="1986751"/>
          </a:xfrm>
        </p:spPr>
        <p:txBody>
          <a:bodyPr>
            <a:noAutofit/>
          </a:bodyPr>
          <a:lstStyle/>
          <a:p>
            <a:r>
              <a:rPr lang="en-US" sz="4400" dirty="0"/>
              <a:t>NATURE’S </a:t>
            </a:r>
            <a:r>
              <a:rPr lang="en-US" sz="4400" dirty="0" smtClean="0"/>
              <a:t>SUNSHINE</a:t>
            </a:r>
            <a:r>
              <a:rPr lang="ru-RU" sz="4400" dirty="0" smtClean="0"/>
              <a:t> -</a:t>
            </a:r>
            <a:r>
              <a:rPr lang="en-US" sz="4400" dirty="0" smtClean="0"/>
              <a:t>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ru-RU" sz="4400" dirty="0" smtClean="0"/>
              <a:t>лидер в производстве продуктов на основе лекарственных трав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2913" y="3485834"/>
            <a:ext cx="2475963" cy="2181540"/>
          </a:xfrm>
        </p:spPr>
        <p:txBody>
          <a:bodyPr>
            <a:normAutofit fontScale="92500"/>
          </a:bodyPr>
          <a:lstStyle/>
          <a:p>
            <a:r>
              <a:rPr lang="ru-RU" sz="3200" dirty="0"/>
              <a:t>ПРОШЛОЕ</a:t>
            </a:r>
            <a:endParaRPr lang="en-US" sz="3200" dirty="0"/>
          </a:p>
          <a:p>
            <a:r>
              <a:rPr lang="ru-RU" sz="3600" dirty="0"/>
              <a:t>НАСТОЯЩЕЕ</a:t>
            </a:r>
            <a:endParaRPr lang="en-US" sz="3600" dirty="0"/>
          </a:p>
          <a:p>
            <a:r>
              <a:rPr lang="ru-RU" sz="4800" dirty="0"/>
              <a:t>БУДУЩЕЕ</a:t>
            </a:r>
            <a:endParaRPr lang="en-US" sz="4800" dirty="0"/>
          </a:p>
        </p:txBody>
      </p:sp>
      <p:pic>
        <p:nvPicPr>
          <p:cNvPr id="5122" name="Picture 2" descr="http://www.natr.ru/uploads/news/bb89b0bdf5cca8fcd30232cf2bfbe3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57" y="2824408"/>
            <a:ext cx="5543327" cy="2685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534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or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53715" y="700768"/>
            <a:ext cx="6982691" cy="857250"/>
          </a:xfrm>
        </p:spPr>
        <p:txBody>
          <a:bodyPr>
            <a:normAutofit/>
          </a:bodyPr>
          <a:lstStyle/>
          <a:p>
            <a:pPr algn="ctr"/>
            <a:r>
              <a:rPr lang="ru-RU" altLang="en-US" b="1" dirty="0" smtClean="0"/>
              <a:t>Каскара Саграда</a:t>
            </a:r>
            <a:endParaRPr lang="en-US" altLang="en-US" b="1" dirty="0" smtClean="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4275475" y="5109710"/>
            <a:ext cx="43778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729287" y="5600700"/>
            <a:ext cx="24237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1869947"/>
            <a:ext cx="6888054" cy="3693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4433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265" y="365127"/>
            <a:ext cx="10901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Качественные преимущества </a:t>
            </a:r>
            <a:r>
              <a:rPr lang="en-US" b="1" dirty="0" smtClean="0"/>
              <a:t>NSP </a:t>
            </a:r>
            <a:r>
              <a:rPr lang="ru-RU" b="1" dirty="0" smtClean="0"/>
              <a:t>на примере Каскара Саграда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220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Высочайшее качество сырья с тихоокеанского побережья США  </a:t>
            </a:r>
          </a:p>
          <a:p>
            <a:r>
              <a:rPr lang="ru-RU" dirty="0" smtClean="0"/>
              <a:t>Американские индейцы использовали Каскару при различных растройствах пищеварения</a:t>
            </a:r>
            <a:endParaRPr lang="en-US" dirty="0" smtClean="0"/>
          </a:p>
          <a:p>
            <a:r>
              <a:rPr lang="en-US" dirty="0" smtClean="0"/>
              <a:t>Nature’s Sunshine </a:t>
            </a:r>
            <a:r>
              <a:rPr lang="ru-RU" dirty="0" smtClean="0"/>
              <a:t>использует не экстракт растения, а измельченные части этого растения, т.к. они содержат все активные компоненты </a:t>
            </a:r>
          </a:p>
          <a:p>
            <a:r>
              <a:rPr lang="en-US" dirty="0" smtClean="0"/>
              <a:t>NSP </a:t>
            </a:r>
            <a:r>
              <a:rPr lang="ru-RU" dirty="0" smtClean="0"/>
              <a:t>тестирует свою продукцию и она отвечает всем требованиям Фармакопеи США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335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Преимущества </a:t>
            </a:r>
            <a:r>
              <a:rPr lang="ru-RU" b="1" dirty="0" err="1" smtClean="0"/>
              <a:t>Келпа</a:t>
            </a:r>
            <a:r>
              <a:rPr lang="ru-RU" b="1" dirty="0" smtClean="0"/>
              <a:t> от </a:t>
            </a:r>
            <a:r>
              <a:rPr lang="en-US" b="1" dirty="0" smtClean="0"/>
              <a:t>NSP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602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Национальный Институт здоровья США </a:t>
            </a:r>
            <a:r>
              <a:rPr lang="en-US" dirty="0" smtClean="0"/>
              <a:t>(</a:t>
            </a:r>
            <a:r>
              <a:rPr lang="en-US" dirty="0"/>
              <a:t>NIH) </a:t>
            </a:r>
            <a:r>
              <a:rPr lang="ru-RU" dirty="0" smtClean="0"/>
              <a:t>отметил, что бурая водоросль (</a:t>
            </a:r>
            <a:r>
              <a:rPr lang="ru-RU" dirty="0" err="1" smtClean="0"/>
              <a:t>келп</a:t>
            </a:r>
            <a:r>
              <a:rPr lang="ru-RU" dirty="0" smtClean="0"/>
              <a:t>) – один из наилучших природных источников йода, важного компонента в выработке гормонов щитовидной железы. Недостаток йода ведет к сбою обмена веществ, увеличению щитовидной железы, заболеванию известному как</a:t>
            </a:r>
            <a:r>
              <a:rPr lang="en-US" dirty="0" smtClean="0"/>
              <a:t> </a:t>
            </a:r>
            <a:r>
              <a:rPr lang="ru-RU" b="1" dirty="0" smtClean="0"/>
              <a:t>зоб</a:t>
            </a:r>
            <a:r>
              <a:rPr lang="ru-RU" dirty="0" smtClean="0"/>
              <a:t>. </a:t>
            </a:r>
          </a:p>
          <a:p>
            <a:r>
              <a:rPr lang="ru-RU" b="1" dirty="0" smtClean="0"/>
              <a:t>Келп – это природный источник витаминов </a:t>
            </a:r>
            <a:r>
              <a:rPr lang="en-US" dirty="0" smtClean="0"/>
              <a:t>A</a:t>
            </a:r>
            <a:r>
              <a:rPr lang="en-US" dirty="0"/>
              <a:t>, B1, B2, C, </a:t>
            </a:r>
            <a:r>
              <a:rPr lang="en-US" dirty="0" smtClean="0"/>
              <a:t>D</a:t>
            </a:r>
            <a:r>
              <a:rPr lang="ru-RU" dirty="0" smtClean="0"/>
              <a:t> и</a:t>
            </a:r>
            <a:r>
              <a:rPr lang="en-US" dirty="0" smtClean="0"/>
              <a:t> </a:t>
            </a:r>
            <a:r>
              <a:rPr lang="en-US" dirty="0"/>
              <a:t>E, </a:t>
            </a:r>
            <a:r>
              <a:rPr lang="ru-RU" dirty="0" smtClean="0"/>
              <a:t>а также минералов, включая цинк, йод, магний, железо, кальций, медь и калий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74007" y="296214"/>
            <a:ext cx="7791717" cy="959476"/>
          </a:xfrm>
        </p:spPr>
        <p:txBody>
          <a:bodyPr/>
          <a:lstStyle/>
          <a:p>
            <a:pPr algn="ctr"/>
            <a:r>
              <a:rPr lang="ru-RU" altLang="en-US" dirty="0" smtClean="0">
                <a:latin typeface="Impact" panose="020B0806030902050204" pitchFamily="34" charset="0"/>
              </a:rPr>
              <a:t>АУДИТ КЕЛПА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pic>
        <p:nvPicPr>
          <p:cNvPr id="3" name="Content Placeholder 3" descr="R1-06044-029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4007" y="1268736"/>
            <a:ext cx="7669368" cy="4617076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160987"/>
            <a:ext cx="7772400" cy="1294327"/>
          </a:xfrm>
        </p:spPr>
        <p:txBody>
          <a:bodyPr/>
          <a:lstStyle/>
          <a:p>
            <a:pPr algn="ctr"/>
            <a:r>
              <a:rPr lang="ru-RU" altLang="en-US" dirty="0" smtClean="0">
                <a:latin typeface="Impact" panose="020B0806030902050204" pitchFamily="34" charset="0"/>
              </a:rPr>
              <a:t>СБОР КЕЛПА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pic>
        <p:nvPicPr>
          <p:cNvPr id="3" name="Content Placeholder 3" descr="R1-06044-010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9784" y="1457325"/>
            <a:ext cx="6365050" cy="429640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532586"/>
          </a:xfrm>
        </p:spPr>
        <p:txBody>
          <a:bodyPr/>
          <a:lstStyle/>
          <a:p>
            <a:pPr algn="ctr"/>
            <a:r>
              <a:rPr lang="ru-RU" altLang="en-US" dirty="0">
                <a:latin typeface="Impact" panose="020B0806030902050204" pitchFamily="34" charset="0"/>
              </a:rPr>
              <a:t>СБОР КЕЛПА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pic>
        <p:nvPicPr>
          <p:cNvPr id="3" name="Content Placeholder 3" descr="R1-06044-015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222" y="1381125"/>
            <a:ext cx="6584324" cy="4444419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506828"/>
          </a:xfrm>
        </p:spPr>
        <p:txBody>
          <a:bodyPr/>
          <a:lstStyle/>
          <a:p>
            <a:pPr algn="ctr"/>
            <a:r>
              <a:rPr lang="ru-RU" altLang="en-US" dirty="0">
                <a:latin typeface="Impact" panose="020B0806030902050204" pitchFamily="34" charset="0"/>
              </a:rPr>
              <a:t>СБОР КЕЛПА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pic>
        <p:nvPicPr>
          <p:cNvPr id="3" name="Content Placeholder 3" descr="R1-06044-019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6753" y="1152661"/>
            <a:ext cx="5888242" cy="471474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09800" y="302655"/>
            <a:ext cx="7772400" cy="1332963"/>
          </a:xfrm>
        </p:spPr>
        <p:txBody>
          <a:bodyPr/>
          <a:lstStyle/>
          <a:p>
            <a:pPr algn="ctr"/>
            <a:r>
              <a:rPr lang="ru-RU" altLang="en-US" dirty="0">
                <a:latin typeface="Impact" panose="020B0806030902050204" pitchFamily="34" charset="0"/>
              </a:rPr>
              <a:t>АУДИТ КЕЛПА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pic>
        <p:nvPicPr>
          <p:cNvPr id="3" name="Content Placeholder 3" descr="R1-06044-026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456653"/>
            <a:ext cx="6096000" cy="425002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309095"/>
            <a:ext cx="7772400" cy="1214906"/>
          </a:xfrm>
        </p:spPr>
        <p:txBody>
          <a:bodyPr/>
          <a:lstStyle/>
          <a:p>
            <a:pPr algn="ctr"/>
            <a:r>
              <a:rPr lang="ru-RU" altLang="en-US" dirty="0" smtClean="0">
                <a:latin typeface="Impact" panose="020B0806030902050204" pitchFamily="34" charset="0"/>
              </a:rPr>
              <a:t>НЕДАВНИЙ АУДИТ КЕЛПА </a:t>
            </a:r>
            <a:r>
              <a:rPr lang="en-US" altLang="en-US" dirty="0" smtClean="0">
                <a:latin typeface="Impact" panose="020B0806030902050204" pitchFamily="34" charset="0"/>
              </a:rPr>
              <a:t> 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543050" y="1539090"/>
            <a:ext cx="8439150" cy="393778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altLang="en-US" dirty="0">
                <a:latin typeface="Arial Narrow" panose="020B0606020202030204" pitchFamily="34" charset="0"/>
              </a:rPr>
              <a:t>           </a:t>
            </a:r>
            <a:r>
              <a:rPr lang="ru-RU" sz="3200" dirty="0"/>
              <a:t>Качественные преимущества </a:t>
            </a:r>
            <a:r>
              <a:rPr lang="en-US" sz="3200" dirty="0"/>
              <a:t>NSP </a:t>
            </a:r>
            <a:endParaRPr lang="en-US" sz="3200" dirty="0" smtClean="0"/>
          </a:p>
          <a:p>
            <a:pPr marL="0" indent="0" algn="ctr">
              <a:buNone/>
            </a:pPr>
            <a:r>
              <a:rPr lang="ru-RU" sz="3200" dirty="0" smtClean="0"/>
              <a:t>на </a:t>
            </a:r>
            <a:r>
              <a:rPr lang="ru-RU" sz="3200" dirty="0"/>
              <a:t>примере Келпа </a:t>
            </a:r>
            <a:endParaRPr lang="en-US" altLang="en-US" sz="3200" b="1" dirty="0">
              <a:latin typeface="Arial Narrow" panose="020B0606020202030204" pitchFamily="34" charset="0"/>
            </a:endParaRPr>
          </a:p>
          <a:p>
            <a:r>
              <a:rPr lang="ru-RU" altLang="en-US" dirty="0">
                <a:latin typeface="Arial Narrow" panose="020B0606020202030204" pitchFamily="34" charset="0"/>
              </a:rPr>
              <a:t>Наш поставщик келпа является мировым лидером в технологии </a:t>
            </a:r>
            <a:r>
              <a:rPr lang="ru-RU" altLang="en-US" dirty="0" smtClean="0">
                <a:latin typeface="Arial Narrow" panose="020B0606020202030204" pitchFamily="34" charset="0"/>
              </a:rPr>
              <a:t>производства продуктов на основе морских </a:t>
            </a:r>
            <a:r>
              <a:rPr lang="ru-RU" altLang="en-US" dirty="0">
                <a:latin typeface="Arial Narrow" panose="020B0606020202030204" pitchFamily="34" charset="0"/>
              </a:rPr>
              <a:t>растений</a:t>
            </a:r>
            <a:r>
              <a:rPr lang="en-US" altLang="en-US" dirty="0">
                <a:latin typeface="Arial Narrow" panose="020B0606020202030204" pitchFamily="34" charset="0"/>
              </a:rPr>
              <a:t>.   </a:t>
            </a:r>
          </a:p>
          <a:p>
            <a:r>
              <a:rPr lang="ru-RU" altLang="en-US" dirty="0">
                <a:latin typeface="Arial Narrow" panose="020B0606020202030204" pitchFamily="34" charset="0"/>
              </a:rPr>
              <a:t>В </a:t>
            </a:r>
            <a:r>
              <a:rPr lang="ru-RU" altLang="en-US" dirty="0" smtClean="0">
                <a:latin typeface="Arial Narrow" panose="020B0606020202030204" pitchFamily="34" charset="0"/>
              </a:rPr>
              <a:t>течение </a:t>
            </a:r>
            <a:r>
              <a:rPr lang="ru-RU" altLang="en-US" dirty="0">
                <a:latin typeface="Arial Narrow" panose="020B0606020202030204" pitchFamily="34" charset="0"/>
              </a:rPr>
              <a:t>более 45 лет они собирают келп и другие морские растения вручную. </a:t>
            </a:r>
          </a:p>
          <a:p>
            <a:r>
              <a:rPr lang="ru-RU" altLang="en-US" dirty="0">
                <a:latin typeface="Arial Narrow" panose="020B0606020202030204" pitchFamily="34" charset="0"/>
              </a:rPr>
              <a:t>Северное побережье Атлантического океана </a:t>
            </a:r>
            <a:r>
              <a:rPr lang="ru-RU" altLang="en-US" dirty="0" smtClean="0">
                <a:latin typeface="Arial Narrow" panose="020B0606020202030204" pitchFamily="34" charset="0"/>
              </a:rPr>
              <a:t>в Канаде </a:t>
            </a:r>
            <a:r>
              <a:rPr lang="ru-RU" altLang="en-US" dirty="0">
                <a:latin typeface="Arial Narrow" panose="020B0606020202030204" pitchFamily="34" charset="0"/>
              </a:rPr>
              <a:t>– идеальная среда обитания для келпа.</a:t>
            </a:r>
            <a:r>
              <a:rPr lang="en-US" altLang="en-US" dirty="0">
                <a:latin typeface="Arial Narrow" panose="020B0606020202030204" pitchFamily="34" charset="0"/>
              </a:rPr>
              <a:t/>
            </a:r>
            <a:br>
              <a:rPr lang="en-US" altLang="en-US" dirty="0">
                <a:latin typeface="Arial Narrow" panose="020B0606020202030204" pitchFamily="34" charset="0"/>
              </a:rPr>
            </a:br>
            <a:endParaRPr lang="en-US" altLang="en-US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80658"/>
            <a:ext cx="7772400" cy="1638678"/>
          </a:xfrm>
        </p:spPr>
        <p:txBody>
          <a:bodyPr/>
          <a:lstStyle/>
          <a:p>
            <a:pPr algn="ctr"/>
            <a:r>
              <a:rPr lang="ru-RU" altLang="en-US" dirty="0" smtClean="0">
                <a:latin typeface="Impact" panose="020B0806030902050204" pitchFamily="34" charset="0"/>
              </a:rPr>
              <a:t>Долгосрочные ресурсы </a:t>
            </a:r>
            <a:endParaRPr lang="en-US" altLang="en-US" dirty="0" smtClean="0">
              <a:latin typeface="Impact" panose="020B0806030902050204" pitchFamily="34" charset="0"/>
            </a:endParaRPr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905000" y="2055138"/>
            <a:ext cx="8153400" cy="3784348"/>
          </a:xfrm>
        </p:spPr>
        <p:txBody>
          <a:bodyPr>
            <a:normAutofit fontScale="92500"/>
          </a:bodyPr>
          <a:lstStyle/>
          <a:p>
            <a:r>
              <a:rPr lang="en-US" altLang="en-US" sz="2400" dirty="0">
                <a:latin typeface="Arial Narrow" panose="020B0606020202030204" pitchFamily="34" charset="0"/>
              </a:rPr>
              <a:t>NSP </a:t>
            </a:r>
            <a:r>
              <a:rPr lang="ru-RU" altLang="en-US" sz="2400" dirty="0">
                <a:latin typeface="Arial Narrow" panose="020B0606020202030204" pitchFamily="34" charset="0"/>
              </a:rPr>
              <a:t>сотрудничает с поставщиками по охране природы, чтобы гарантировать, что сырье будет доступно для будущих поколений</a:t>
            </a:r>
            <a:r>
              <a:rPr lang="en-US" altLang="en-US" sz="2400" dirty="0">
                <a:latin typeface="Arial Narrow" panose="020B0606020202030204" pitchFamily="34" charset="0"/>
              </a:rPr>
              <a:t>.</a:t>
            </a:r>
          </a:p>
          <a:p>
            <a:r>
              <a:rPr lang="ru-RU" altLang="en-US" sz="2400" b="1" dirty="0">
                <a:latin typeface="Arial Narrow" panose="020B0606020202030204" pitchFamily="34" charset="0"/>
              </a:rPr>
              <a:t>Например, поставщик келпа бережно заботится об </a:t>
            </a:r>
            <a:r>
              <a:rPr lang="ru-RU" altLang="en-US" sz="2400" b="1" dirty="0" smtClean="0">
                <a:latin typeface="Arial Narrow" panose="020B0606020202030204" pitchFamily="34" charset="0"/>
              </a:rPr>
              <a:t>экосистеме </a:t>
            </a:r>
            <a:r>
              <a:rPr lang="ru-RU" altLang="en-US" sz="2400" b="1" dirty="0">
                <a:latin typeface="Arial Narrow" panose="020B0606020202030204" pitchFamily="34" charset="0"/>
              </a:rPr>
              <a:t>как морских растений, так и </a:t>
            </a:r>
            <a:r>
              <a:rPr lang="ru-RU" altLang="en-US" sz="2400" b="1" dirty="0" smtClean="0">
                <a:latin typeface="Arial Narrow" panose="020B0606020202030204" pitchFamily="34" charset="0"/>
              </a:rPr>
              <a:t>морских обитателей. </a:t>
            </a:r>
            <a:endParaRPr lang="ru-RU" altLang="en-US" sz="2400" b="1" dirty="0">
              <a:latin typeface="Arial Narrow" panose="020B0606020202030204" pitchFamily="34" charset="0"/>
            </a:endParaRPr>
          </a:p>
          <a:p>
            <a:r>
              <a:rPr lang="ru-RU" altLang="en-US" sz="2400" dirty="0">
                <a:latin typeface="Arial Narrow" panose="020B0606020202030204" pitchFamily="34" charset="0"/>
              </a:rPr>
              <a:t>Производитель </a:t>
            </a:r>
            <a:r>
              <a:rPr lang="ru-RU" altLang="en-US" sz="2400" dirty="0" err="1">
                <a:latin typeface="Arial Narrow" panose="020B0606020202030204" pitchFamily="34" charset="0"/>
              </a:rPr>
              <a:t>келпа</a:t>
            </a:r>
            <a:r>
              <a:rPr lang="ru-RU" altLang="en-US" sz="2400" dirty="0">
                <a:latin typeface="Arial Narrow" panose="020B0606020202030204" pitchFamily="34" charset="0"/>
              </a:rPr>
              <a:t> </a:t>
            </a:r>
            <a:r>
              <a:rPr lang="ru-RU" altLang="en-US" sz="2400" dirty="0" smtClean="0">
                <a:latin typeface="Arial Narrow" panose="020B0606020202030204" pitchFamily="34" charset="0"/>
              </a:rPr>
              <a:t>имеет </a:t>
            </a:r>
            <a:r>
              <a:rPr lang="ru-RU" altLang="en-US" sz="2400" dirty="0">
                <a:latin typeface="Arial Narrow" panose="020B0606020202030204" pitchFamily="34" charset="0"/>
              </a:rPr>
              <a:t>в своем распоряжении команду опытных сотрудников, наблюдающих за ростом морских водорослей и их сбором.</a:t>
            </a:r>
            <a:r>
              <a:rPr lang="en-US" altLang="en-US" sz="2400" dirty="0">
                <a:latin typeface="Arial Narrow" panose="020B0606020202030204" pitchFamily="34" charset="0"/>
              </a:rPr>
              <a:t>  </a:t>
            </a:r>
          </a:p>
          <a:p>
            <a:r>
              <a:rPr lang="ru-RU" altLang="en-US" sz="2400" b="1" dirty="0">
                <a:latin typeface="Arial Narrow" panose="020B0606020202030204" pitchFamily="34" charset="0"/>
              </a:rPr>
              <a:t>Наш аудит показал отменное качество используемых процессов управления</a:t>
            </a:r>
            <a:endParaRPr lang="en-US" altLang="en-US" dirty="0" smtClean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bor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5" name="Rectangle 4"/>
          <p:cNvSpPr>
            <a:spLocks noChangeAspect="1" noChangeArrowheads="1"/>
          </p:cNvSpPr>
          <p:nvPr/>
        </p:nvSpPr>
        <p:spPr bwMode="auto">
          <a:xfrm>
            <a:off x="3550509" y="2400302"/>
            <a:ext cx="2145442" cy="33932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2" tIns="34286" rIns="68572" bIns="34286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FOR ALMOST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VERY FOR ALMOST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EVERY NEGATIVE  HEALTH CONCERN OR ISSUE ...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NEGATIVE  HEALTH</a:t>
            </a:r>
          </a:p>
        </p:txBody>
      </p:sp>
      <p:sp>
        <p:nvSpPr>
          <p:cNvPr id="3077" name="Rectangle 6"/>
          <p:cNvSpPr>
            <a:spLocks noChangeAspect="1" noChangeArrowheads="1"/>
          </p:cNvSpPr>
          <p:nvPr/>
        </p:nvSpPr>
        <p:spPr bwMode="auto">
          <a:xfrm>
            <a:off x="7739450" y="2302670"/>
            <a:ext cx="2150075" cy="206363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72" tIns="34286" rIns="68572" bIns="34286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NATURE’S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SUNSHINE’S</a:t>
            </a:r>
            <a:b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</a:b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PRODUCTS HAVE A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POSITIVE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2400" dirty="0">
                <a:solidFill>
                  <a:schemeClr val="bg1"/>
                </a:solidFill>
                <a:ea typeface="ＭＳ Ｐゴシック" pitchFamily="1" charset="-128"/>
              </a:rPr>
              <a:t>ANSWER!</a:t>
            </a:r>
          </a:p>
        </p:txBody>
      </p:sp>
      <p:sp>
        <p:nvSpPr>
          <p:cNvPr id="8197" name="Title 3"/>
          <p:cNvSpPr txBox="1">
            <a:spLocks/>
          </p:cNvSpPr>
          <p:nvPr/>
        </p:nvSpPr>
        <p:spPr bwMode="auto">
          <a:xfrm>
            <a:off x="3074774" y="1063229"/>
            <a:ext cx="6107327" cy="14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700" dirty="0">
                <a:solidFill>
                  <a:schemeClr val="bg1"/>
                </a:solidFill>
                <a:latin typeface="Archer Bold" pitchFamily="50" charset="0"/>
              </a:rPr>
              <a:t>NSP H NSP Has the Answers as the Answers!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5117" y="3290502"/>
            <a:ext cx="6221768" cy="1629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350" dirty="0">
                <a:solidFill>
                  <a:schemeClr val="bg1"/>
                </a:solidFill>
                <a:latin typeface="Archer Bold" pitchFamily="50" charset="0"/>
              </a:rPr>
              <a:t>NSP</a:t>
            </a:r>
            <a:r>
              <a:rPr lang="en-GB" sz="2400" dirty="0">
                <a:solidFill>
                  <a:prstClr val="white"/>
                </a:solidFill>
                <a:latin typeface="Calibri"/>
                <a:ea typeface="ＭＳ Ｐゴシック" pitchFamily="1" charset="-128"/>
              </a:rPr>
              <a:t>FOR ALM</a:t>
            </a:r>
            <a:r>
              <a:rPr lang="en-US" sz="2400" dirty="0">
                <a:solidFill>
                  <a:prstClr val="white"/>
                </a:solidFill>
                <a:latin typeface="Calibri"/>
                <a:ea typeface="ＭＳ Ｐゴシック" pitchFamily="1" charset="-128"/>
              </a:rPr>
              <a:t>FOR ALMOST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  <a:ea typeface="ＭＳ Ｐゴシック" pitchFamily="1" charset="-128"/>
              </a:rPr>
              <a:t>EVERY NEGATIVE  HEALTH CONCERN OR ISSUE ...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white"/>
                </a:solidFill>
                <a:latin typeface="Calibri"/>
                <a:ea typeface="ＭＳ Ｐゴシック" pitchFamily="1" charset="-128"/>
              </a:rPr>
              <a:t>OST</a:t>
            </a:r>
          </a:p>
          <a:p>
            <a:pPr lvl="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prstClr val="white"/>
                </a:solidFill>
                <a:latin typeface="Calibri"/>
                <a:ea typeface="ＭＳ Ｐゴシック" pitchFamily="1" charset="-128"/>
              </a:rPr>
              <a:t>EVERY NEGATIVE  HEALTH CONCERN OR ISSUE ...</a:t>
            </a:r>
          </a:p>
          <a:p>
            <a:r>
              <a:rPr lang="en-US" altLang="en-US" sz="1350" dirty="0">
                <a:solidFill>
                  <a:schemeClr val="bg1"/>
                </a:solidFill>
                <a:latin typeface="Archer Bold" pitchFamily="50" charset="0"/>
              </a:rPr>
              <a:t> Has the Answers</a:t>
            </a:r>
            <a:endParaRPr lang="en-US" sz="135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3781" y="268173"/>
            <a:ext cx="7321640" cy="1161146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Продукты </a:t>
            </a:r>
            <a:r>
              <a:rPr lang="en-US" sz="5400" dirty="0" smtClean="0"/>
              <a:t>NSP</a:t>
            </a:r>
            <a:endParaRPr lang="en-US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83692" y="2261111"/>
            <a:ext cx="2998966" cy="3522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практически при всех проблемах со здоровьем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33425" y="2428875"/>
            <a:ext cx="3590925" cy="1647825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 smtClean="0"/>
              <a:t>Оказывают положительное воздействие на организм </a:t>
            </a:r>
            <a:endParaRPr lang="en-US" sz="3200" dirty="0"/>
          </a:p>
        </p:txBody>
      </p:sp>
      <p:pic>
        <p:nvPicPr>
          <p:cNvPr id="1026" name="Picture 2" descr="C:\WORK\!NSP\Продукт\Хлорофил\1580_chlorofil_1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1425" y="1601550"/>
            <a:ext cx="2026599" cy="4053197"/>
          </a:xfrm>
          <a:prstGeom prst="rect">
            <a:avLst/>
          </a:prstGeom>
          <a:noFill/>
        </p:spPr>
      </p:pic>
      <p:pic>
        <p:nvPicPr>
          <p:cNvPr id="1027" name="Picture 3" descr="C:\WORK\!NSP\Продукт\Лецитин\1661_lecethin_1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0047" y="1839432"/>
            <a:ext cx="2059218" cy="3088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8592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По Д</a:t>
            </a:r>
            <a:r>
              <a:rPr lang="en-US" b="1" dirty="0" smtClean="0"/>
              <a:t>’</a:t>
            </a:r>
            <a:r>
              <a:rPr lang="ru-RU" b="1" dirty="0" err="1" smtClean="0"/>
              <a:t>Арко</a:t>
            </a:r>
            <a:r>
              <a:rPr lang="ru-RU" b="1" dirty="0" smtClean="0"/>
              <a:t> от </a:t>
            </a:r>
            <a:r>
              <a:rPr lang="en-US" b="1" dirty="0" smtClean="0"/>
              <a:t>NSP</a:t>
            </a:r>
            <a:r>
              <a:rPr lang="ru-RU" b="1" dirty="0" smtClean="0"/>
              <a:t> </a:t>
            </a:r>
            <a:endParaRPr lang="en-US" b="1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196875" y="1825625"/>
            <a:ext cx="5385751" cy="404177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/>
              <a:t>Качественные преимущества </a:t>
            </a:r>
            <a:r>
              <a:rPr lang="en-US" sz="4000" b="1" dirty="0"/>
              <a:t>NSP </a:t>
            </a:r>
            <a:r>
              <a:rPr lang="ru-RU" sz="4000" b="1" dirty="0"/>
              <a:t>на </a:t>
            </a:r>
            <a:r>
              <a:rPr lang="ru-RU" sz="4000" b="1" dirty="0" smtClean="0"/>
              <a:t>примере  По Д</a:t>
            </a:r>
            <a:r>
              <a:rPr lang="en-US" sz="4000" b="1" dirty="0" smtClean="0"/>
              <a:t>’</a:t>
            </a:r>
            <a:r>
              <a:rPr lang="ru-RU" sz="4000" b="1" dirty="0" err="1" smtClean="0"/>
              <a:t>Арко</a:t>
            </a:r>
            <a:r>
              <a:rPr lang="ru-RU" sz="4000" b="1" dirty="0" smtClean="0"/>
              <a:t> </a:t>
            </a:r>
            <a:endParaRPr lang="en-US" sz="40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90650" y="1828553"/>
            <a:ext cx="9124950" cy="4115047"/>
          </a:xfrm>
        </p:spPr>
        <p:txBody>
          <a:bodyPr>
            <a:normAutofit fontScale="70000" lnSpcReduction="20000"/>
          </a:bodyPr>
          <a:lstStyle/>
          <a:p>
            <a:r>
              <a:rPr lang="ru-RU" sz="2700" dirty="0" smtClean="0"/>
              <a:t>Используется</a:t>
            </a:r>
            <a:r>
              <a:rPr lang="ru-RU" dirty="0" smtClean="0"/>
              <a:t> только вн</a:t>
            </a:r>
            <a:r>
              <a:rPr lang="en-US" dirty="0" smtClean="0"/>
              <a:t>y</a:t>
            </a:r>
            <a:r>
              <a:rPr lang="ru-RU" dirty="0" smtClean="0"/>
              <a:t>тренняя часть коры </a:t>
            </a:r>
            <a:r>
              <a:rPr lang="en-US" dirty="0" smtClean="0"/>
              <a:t> </a:t>
            </a:r>
          </a:p>
          <a:p>
            <a:r>
              <a:rPr lang="ru-RU" dirty="0" smtClean="0"/>
              <a:t>Место произрастания – тропические леса Южной Америки (Амазонка) </a:t>
            </a:r>
          </a:p>
          <a:p>
            <a:r>
              <a:rPr lang="en-US" dirty="0" smtClean="0"/>
              <a:t>NSP </a:t>
            </a:r>
            <a:r>
              <a:rPr lang="ru-RU" dirty="0" smtClean="0"/>
              <a:t>использует тонкий слой между корой и сердцевиной древесины </a:t>
            </a:r>
            <a:endParaRPr lang="en-US" dirty="0" smtClean="0"/>
          </a:p>
          <a:p>
            <a:r>
              <a:rPr lang="ru-RU" dirty="0" smtClean="0"/>
              <a:t>Основная функция этого слоя – создавать новые живые ткани и формировать защитные механизмы 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en-US" dirty="0" smtClean="0"/>
              <a:t>NSP </a:t>
            </a:r>
            <a:r>
              <a:rPr lang="ru-RU" dirty="0" smtClean="0"/>
              <a:t>использует слой, который обладает наиболее сильным  лекарственным потенциалом</a:t>
            </a:r>
            <a:r>
              <a:rPr lang="en-US" dirty="0" smtClean="0"/>
              <a:t> </a:t>
            </a:r>
          </a:p>
          <a:p>
            <a:r>
              <a:rPr lang="ru-RU" dirty="0" smtClean="0"/>
              <a:t>Специальный способ экологического сбора оставляет деревья жизнеспособными, и слой коры отрастает вновь. </a:t>
            </a:r>
            <a:endParaRPr lang="en-US" dirty="0" smtClean="0"/>
          </a:p>
          <a:p>
            <a:r>
              <a:rPr lang="ru-RU" dirty="0" smtClean="0"/>
              <a:t>Жизненный цикл дерева – более 700 лет!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AutoShape 2" descr="Image result for picture of pau d arc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2075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Загрязнение тяжелыми металлами</a:t>
            </a:r>
            <a:endParaRPr lang="en-US" b="1" dirty="0"/>
          </a:p>
        </p:txBody>
      </p:sp>
      <p:sp>
        <p:nvSpPr>
          <p:cNvPr id="5" name="Text Placeholder 5"/>
          <p:cNvSpPr>
            <a:spLocks noGrp="1"/>
          </p:cNvSpPr>
          <p:nvPr>
            <p:ph idx="1"/>
          </p:nvPr>
        </p:nvSpPr>
        <p:spPr>
          <a:xfrm>
            <a:off x="847899" y="2863591"/>
            <a:ext cx="2681090" cy="128618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/>
              <a:t>2000</a:t>
            </a:r>
            <a:r>
              <a:rPr lang="ru-RU" sz="2400" b="1" dirty="0" smtClean="0"/>
              <a:t> г</a:t>
            </a:r>
            <a:r>
              <a:rPr lang="ru-RU" sz="2400" b="1" dirty="0"/>
              <a:t>.</a:t>
            </a:r>
            <a:r>
              <a:rPr lang="en-US" sz="2400" b="1" dirty="0" smtClean="0"/>
              <a:t> </a:t>
            </a:r>
            <a:r>
              <a:rPr lang="en-US" sz="2400" b="1" dirty="0"/>
              <a:t>– </a:t>
            </a:r>
            <a:r>
              <a:rPr lang="en-US" sz="2400" b="1" dirty="0" smtClean="0"/>
              <a:t>ICP/OES </a:t>
            </a:r>
            <a:r>
              <a:rPr lang="ru-RU" sz="2400" dirty="0"/>
              <a:t>прибор определяет примеси до миллиардных  частиц</a:t>
            </a:r>
            <a:r>
              <a:rPr lang="en-US" sz="2400" dirty="0"/>
              <a:t> </a:t>
            </a:r>
          </a:p>
          <a:p>
            <a:endParaRPr lang="en-US" sz="2400" b="1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0" y="4619625"/>
            <a:ext cx="2862263" cy="111125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sz="2400" b="1" dirty="0" smtClean="0"/>
              <a:t>2010</a:t>
            </a:r>
            <a:r>
              <a:rPr lang="ru-RU" sz="2400" b="1" dirty="0" smtClean="0"/>
              <a:t> г</a:t>
            </a:r>
            <a:r>
              <a:rPr lang="ru-RU" sz="2400" b="1" dirty="0"/>
              <a:t>.</a:t>
            </a:r>
            <a:r>
              <a:rPr lang="en-US" sz="2400" b="1" dirty="0"/>
              <a:t> – </a:t>
            </a:r>
            <a:r>
              <a:rPr lang="en-US" sz="2400" b="1" dirty="0" smtClean="0"/>
              <a:t>ICP/MS </a:t>
            </a:r>
            <a:r>
              <a:rPr lang="ru-RU" sz="2400" dirty="0"/>
              <a:t>прибор определяет примеси до триллионных частиц</a:t>
            </a:r>
            <a:endParaRPr lang="en-US" sz="2400" b="1" dirty="0"/>
          </a:p>
        </p:txBody>
      </p:sp>
      <p:pic>
        <p:nvPicPr>
          <p:cNvPr id="8" name="Picture 2" descr="DCP pictur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7188" y="1619250"/>
            <a:ext cx="1674812" cy="1631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7"/>
          <p:cNvSpPr txBox="1">
            <a:spLocks/>
          </p:cNvSpPr>
          <p:nvPr/>
        </p:nvSpPr>
        <p:spPr>
          <a:xfrm>
            <a:off x="5591175" y="1548021"/>
            <a:ext cx="2828925" cy="161427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1993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г.</a:t>
            </a:r>
            <a:r>
              <a:rPr lang="en-US" sz="2800" b="1" dirty="0" smtClean="0"/>
              <a:t> –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DCP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прибор в минеральной лаборатории – определяет примеси до миллионных частиц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10" descr="PerkinElmer Optima 7000 D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87" y="2692870"/>
            <a:ext cx="2243503" cy="1602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Example category image descrip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447" y="4069246"/>
            <a:ext cx="2577005" cy="1882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4651" y="436438"/>
            <a:ext cx="9443824" cy="158286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NSP </a:t>
            </a:r>
            <a:r>
              <a:rPr lang="ru-RU" sz="3600" b="1" dirty="0" smtClean="0">
                <a:solidFill>
                  <a:prstClr val="black"/>
                </a:solidFill>
              </a:rPr>
              <a:t>тестирует качество каждой партии, чтобы  гарантировать отсутствие токсинов и примесей </a:t>
            </a:r>
            <a:endParaRPr lang="en-US" sz="36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4375" y="2200275"/>
            <a:ext cx="9015626" cy="397668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Грязи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Камней и стеблей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ru-RU" dirty="0" smtClean="0"/>
              <a:t>Тяжелых металлов 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982" y="2249470"/>
            <a:ext cx="2209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13" y="1730623"/>
            <a:ext cx="1567543" cy="111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86" y="4353149"/>
            <a:ext cx="1487487" cy="15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286" y="2857483"/>
            <a:ext cx="1143000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1896" y="249838"/>
            <a:ext cx="10521538" cy="196194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</a:rPr>
              <a:t>NSP </a:t>
            </a:r>
            <a:r>
              <a:rPr lang="ru-RU" sz="4000" b="1" dirty="0" smtClean="0">
                <a:solidFill>
                  <a:prstClr val="black"/>
                </a:solidFill>
              </a:rPr>
              <a:t>тестирует качество каждой партии, чтобы  гарантировать отсутствие токсинов и примесей </a:t>
            </a:r>
            <a:endParaRPr lang="en-US" sz="4000" dirty="0"/>
          </a:p>
        </p:txBody>
      </p:sp>
      <p:pic>
        <p:nvPicPr>
          <p:cNvPr id="6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8766" y="2100106"/>
            <a:ext cx="2910248" cy="183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1781175" y="2154746"/>
            <a:ext cx="4438650" cy="38115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Тестируем каждую партию на более чем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650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различных пестицидов, гербицидов и фунгицидов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Тестирование на весь микробный спектр, даже не патогенный 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Качество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NSP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это лучше чем штамп «Органический», потому что органическая сертификация не требует тестирования.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NSP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тестирует каждую партию!!!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8766" y="4175371"/>
            <a:ext cx="2865172" cy="173507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071926" y="309314"/>
            <a:ext cx="7494639" cy="1325772"/>
          </a:xfrm>
        </p:spPr>
        <p:txBody>
          <a:bodyPr>
            <a:noAutofit/>
          </a:bodyPr>
          <a:lstStyle/>
          <a:p>
            <a:pPr algn="ctr"/>
            <a:r>
              <a:rPr lang="ru-RU" altLang="en-US" sz="5400" b="1" dirty="0" smtClean="0"/>
              <a:t>Аудит поставщиков</a:t>
            </a:r>
            <a:endParaRPr lang="en-US" altLang="en-US" sz="5400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71927" y="1626294"/>
            <a:ext cx="6376998" cy="4404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NSP 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тратит значительное время и деньги для аудита своих поставщиков.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 летаю по всему миру, чтобы контролировать</a:t>
            </a:r>
            <a:r>
              <a:rPr kumimoji="0" lang="ru-RU" alt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проверять наших 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поставщиков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итогам мартовского аудита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года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6 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поставщиков оказались не соответствующими стандартам высочайшего качества 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NSP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не были одобрены для дальнейшего</a:t>
            </a:r>
            <a:r>
              <a:rPr kumimoji="0" lang="ru-RU" alt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сотрудничества</a:t>
            </a:r>
            <a:r>
              <a:rPr kumimoji="0" lang="ru-RU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AssTooSmall"/>
          <p:cNvPicPr>
            <a:picLocks noChangeAspect="1" noChangeArrowheads="1"/>
          </p:cNvPicPr>
          <p:nvPr/>
        </p:nvPicPr>
        <p:blipFill rotWithShape="1">
          <a:blip r:embed="rId3" cstate="print"/>
          <a:srcRect l="12304" t="10592" r="8353" b="3128"/>
          <a:stretch/>
        </p:blipFill>
        <p:spPr bwMode="auto">
          <a:xfrm>
            <a:off x="912657" y="889238"/>
            <a:ext cx="2909888" cy="2143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3412169"/>
            <a:ext cx="2974821" cy="25581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939830" y="409577"/>
            <a:ext cx="6743541" cy="993553"/>
          </a:xfrm>
        </p:spPr>
        <p:txBody>
          <a:bodyPr>
            <a:normAutofit/>
          </a:bodyPr>
          <a:lstStyle/>
          <a:p>
            <a:pPr algn="ctr"/>
            <a:r>
              <a:rPr lang="ru-RU" altLang="en-US" sz="5400" b="1" dirty="0"/>
              <a:t>Аудит поставщиков</a:t>
            </a:r>
            <a:endParaRPr lang="en-US" sz="5400" b="1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57275" y="1622737"/>
            <a:ext cx="5720971" cy="4354982"/>
          </a:xfrm>
        </p:spPr>
        <p:txBody>
          <a:bodyPr>
            <a:normAutofit fontScale="70000" lnSpcReduction="20000"/>
          </a:bodyPr>
          <a:lstStyle/>
          <a:p>
            <a:r>
              <a:rPr lang="ru-RU" sz="3825" dirty="0" smtClean="0"/>
              <a:t>Наша аудиторская команда тщательно исследует все территории и производственные процессы поставщиков  </a:t>
            </a:r>
            <a:r>
              <a:rPr lang="en-US" sz="3825" dirty="0" smtClean="0"/>
              <a:t>   </a:t>
            </a:r>
            <a:endParaRPr lang="en-US" sz="3825" dirty="0"/>
          </a:p>
          <a:p>
            <a:r>
              <a:rPr lang="ru-RU" sz="3825" dirty="0" smtClean="0"/>
              <a:t>То, что остальные компании могут посчитать незначительными отклонениями, </a:t>
            </a:r>
            <a:r>
              <a:rPr lang="en-US" sz="3825" dirty="0" smtClean="0"/>
              <a:t>Nature’s </a:t>
            </a:r>
            <a:r>
              <a:rPr lang="en-US" sz="3825" dirty="0"/>
              <a:t>Sunshine </a:t>
            </a:r>
            <a:r>
              <a:rPr lang="ru-RU" sz="3825" dirty="0" smtClean="0"/>
              <a:t>считает критическим </a:t>
            </a:r>
            <a:endParaRPr lang="en-US" sz="3825" dirty="0"/>
          </a:p>
          <a:p>
            <a:r>
              <a:rPr lang="ru-RU" sz="3825" dirty="0" smtClean="0"/>
              <a:t>Мы ожидаем от наших поставщиков сохранять свои передовые позиции в технологиях и тестировании качества</a:t>
            </a:r>
            <a:endParaRPr lang="en-US" dirty="0"/>
          </a:p>
        </p:txBody>
      </p:sp>
      <p:pic>
        <p:nvPicPr>
          <p:cNvPr id="6" name="Picture 2" descr="http://www.draganakovacevic.com/wp-content/uploads/2008/12/hand_washing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38" y="1733550"/>
            <a:ext cx="3649662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9" name="Rectangle 7"/>
          <p:cNvSpPr>
            <a:spLocks noChangeArrowheads="1"/>
          </p:cNvSpPr>
          <p:nvPr/>
        </p:nvSpPr>
        <p:spPr bwMode="auto">
          <a:xfrm>
            <a:off x="1769423" y="516071"/>
            <a:ext cx="8858992" cy="52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sz="28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ru-RU" altLang="en-US" b="1" dirty="0" smtClean="0">
                <a:solidFill>
                  <a:srgbClr val="074A06"/>
                </a:solidFill>
                <a:latin typeface="Arial Black" pitchFamily="1" charset="0"/>
              </a:rPr>
              <a:t>ГРАФИК КОНТРОЛЯ КАЧЕСТВА </a:t>
            </a:r>
            <a:r>
              <a:rPr lang="en-US" altLang="en-US" b="1" dirty="0" smtClean="0">
                <a:solidFill>
                  <a:srgbClr val="074A06"/>
                </a:solidFill>
                <a:latin typeface="Arial Black" pitchFamily="1" charset="0"/>
              </a:rPr>
              <a:t>NSP</a:t>
            </a:r>
            <a:endParaRPr lang="en-US" altLang="en-US" b="1" dirty="0">
              <a:solidFill>
                <a:srgbClr val="074A06"/>
              </a:solidFill>
              <a:latin typeface="Arial Black" pitchFamily="1" charset="0"/>
            </a:endParaRPr>
          </a:p>
        </p:txBody>
      </p:sp>
      <p:sp>
        <p:nvSpPr>
          <p:cNvPr id="164" name="Rectangle 12"/>
          <p:cNvSpPr>
            <a:spLocks noChangeArrowheads="1"/>
          </p:cNvSpPr>
          <p:nvPr/>
        </p:nvSpPr>
        <p:spPr bwMode="auto">
          <a:xfrm>
            <a:off x="3537465" y="1313330"/>
            <a:ext cx="212881" cy="23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8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algn="ctr"/>
            <a:r>
              <a:rPr lang="en-US" altLang="en-US" sz="1000" b="1"/>
              <a:t> </a:t>
            </a:r>
          </a:p>
        </p:txBody>
      </p:sp>
      <p:grpSp>
        <p:nvGrpSpPr>
          <p:cNvPr id="79" name="Группа 78"/>
          <p:cNvGrpSpPr/>
          <p:nvPr/>
        </p:nvGrpSpPr>
        <p:grpSpPr>
          <a:xfrm>
            <a:off x="1136008" y="1174862"/>
            <a:ext cx="9579617" cy="4815690"/>
            <a:chOff x="1395821" y="1180812"/>
            <a:chExt cx="9095333" cy="4572239"/>
          </a:xfrm>
        </p:grpSpPr>
        <p:sp>
          <p:nvSpPr>
            <p:cNvPr id="154" name="Line 2"/>
            <p:cNvSpPr>
              <a:spLocks noChangeShapeType="1"/>
            </p:cNvSpPr>
            <p:nvPr/>
          </p:nvSpPr>
          <p:spPr bwMode="auto">
            <a:xfrm>
              <a:off x="2638983" y="4801349"/>
              <a:ext cx="64615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Line 3"/>
            <p:cNvSpPr>
              <a:spLocks noChangeShapeType="1"/>
            </p:cNvSpPr>
            <p:nvPr/>
          </p:nvSpPr>
          <p:spPr bwMode="auto">
            <a:xfrm>
              <a:off x="7147045" y="2660020"/>
              <a:ext cx="15026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4"/>
            <p:cNvSpPr>
              <a:spLocks noChangeShapeType="1"/>
            </p:cNvSpPr>
            <p:nvPr/>
          </p:nvSpPr>
          <p:spPr bwMode="auto">
            <a:xfrm flipV="1">
              <a:off x="9476211" y="1570571"/>
              <a:ext cx="0" cy="19534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AutoShape 5"/>
            <p:cNvSpPr>
              <a:spLocks noChangeArrowheads="1"/>
            </p:cNvSpPr>
            <p:nvPr/>
          </p:nvSpPr>
          <p:spPr bwMode="auto">
            <a:xfrm>
              <a:off x="2338446" y="1194900"/>
              <a:ext cx="6611825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8" name="Line 6"/>
            <p:cNvSpPr>
              <a:spLocks noChangeShapeType="1"/>
            </p:cNvSpPr>
            <p:nvPr/>
          </p:nvSpPr>
          <p:spPr bwMode="auto">
            <a:xfrm>
              <a:off x="3240058" y="1507959"/>
              <a:ext cx="59356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8"/>
            <p:cNvSpPr>
              <a:spLocks noChangeArrowheads="1"/>
            </p:cNvSpPr>
            <p:nvPr/>
          </p:nvSpPr>
          <p:spPr bwMode="auto">
            <a:xfrm>
              <a:off x="7678633" y="5172148"/>
              <a:ext cx="2082824" cy="498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ru-RU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Техническая поддержка </a:t>
              </a:r>
              <a:endParaRPr lang="en-US" altLang="en-US" sz="1000" b="1" dirty="0">
                <a:solidFill>
                  <a:srgbClr val="000000"/>
                </a:solidFill>
                <a:latin typeface="Arial Black" pitchFamily="1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Хранение образцов 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(6 </a:t>
              </a:r>
              <a:r>
                <a:rPr lang="ru-RU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лет</a:t>
              </a:r>
              <a:r>
                <a:rPr lang="en-US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)</a:t>
              </a:r>
              <a:endParaRPr lang="en-US" altLang="en-US" sz="1000" b="1" dirty="0">
                <a:solidFill>
                  <a:srgbClr val="000000"/>
                </a:solidFill>
                <a:latin typeface="Arial Black" pitchFamily="1" charset="0"/>
              </a:endParaRPr>
            </a:p>
            <a:p>
              <a:pPr algn="ctr">
                <a:lnSpc>
                  <a:spcPct val="90000"/>
                </a:lnSpc>
              </a:pPr>
              <a:r>
                <a:rPr lang="ru-RU" altLang="en-US" sz="1000" b="1" dirty="0" smtClean="0">
                  <a:solidFill>
                    <a:srgbClr val="000000"/>
                  </a:solidFill>
                  <a:latin typeface="Arial Black" pitchFamily="1" charset="0"/>
                </a:rPr>
                <a:t>Улучшение продукта</a:t>
              </a:r>
              <a:endParaRPr lang="en-US" altLang="en-US" sz="10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161" name="Rectangle 9"/>
            <p:cNvSpPr>
              <a:spLocks noChangeArrowheads="1"/>
            </p:cNvSpPr>
            <p:nvPr/>
          </p:nvSpPr>
          <p:spPr bwMode="auto">
            <a:xfrm>
              <a:off x="2214954" y="1808497"/>
              <a:ext cx="1155410" cy="22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Спецификация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162" name="Rectangle 10"/>
            <p:cNvSpPr>
              <a:spLocks noChangeArrowheads="1"/>
            </p:cNvSpPr>
            <p:nvPr/>
          </p:nvSpPr>
          <p:spPr bwMode="auto">
            <a:xfrm>
              <a:off x="2468366" y="1273165"/>
              <a:ext cx="871871" cy="447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en-US" altLang="en-US" sz="1200" b="1">
                  <a:solidFill>
                    <a:schemeClr val="bg1"/>
                  </a:solidFill>
                  <a:latin typeface="Arial Black" pitchFamily="1" charset="0"/>
                </a:rPr>
                <a:t>New</a:t>
              </a:r>
              <a:br>
                <a:rPr lang="en-US" altLang="en-US" sz="1200" b="1">
                  <a:solidFill>
                    <a:schemeClr val="bg1"/>
                  </a:solidFill>
                  <a:latin typeface="Arial Black" pitchFamily="1" charset="0"/>
                </a:rPr>
              </a:br>
              <a:r>
                <a:rPr lang="en-US" altLang="en-US" sz="1200" b="1">
                  <a:solidFill>
                    <a:schemeClr val="bg1"/>
                  </a:solidFill>
                  <a:latin typeface="Arial Black" pitchFamily="1" charset="0"/>
                </a:rPr>
                <a:t>Product </a:t>
              </a:r>
            </a:p>
          </p:txBody>
        </p:sp>
        <p:sp>
          <p:nvSpPr>
            <p:cNvPr id="163" name="Rectangle 11"/>
            <p:cNvSpPr>
              <a:spLocks noChangeArrowheads="1"/>
            </p:cNvSpPr>
            <p:nvPr/>
          </p:nvSpPr>
          <p:spPr bwMode="auto">
            <a:xfrm>
              <a:off x="5494089" y="1844499"/>
              <a:ext cx="2133791" cy="36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Контроль сырья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  <a:p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Квалификация поставщиков 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165" name="Rectangle 13"/>
            <p:cNvSpPr>
              <a:spLocks noChangeArrowheads="1"/>
            </p:cNvSpPr>
            <p:nvPr/>
          </p:nvSpPr>
          <p:spPr bwMode="auto">
            <a:xfrm>
              <a:off x="3315191" y="5274386"/>
              <a:ext cx="2329165" cy="406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r>
                <a:rPr lang="en-US" altLang="en-US" sz="1000" b="1" dirty="0"/>
                <a:t>   </a:t>
              </a:r>
            </a:p>
            <a:p>
              <a:r>
                <a:rPr lang="en-US" altLang="en-US" sz="1000" b="1" i="1" dirty="0">
                  <a:solidFill>
                    <a:srgbClr val="000000"/>
                  </a:solidFill>
                  <a:latin typeface="Arial Black" pitchFamily="1" charset="0"/>
                </a:rPr>
                <a:t> </a:t>
              </a:r>
              <a:r>
                <a:rPr lang="ru-RU" altLang="en-US" sz="1000" b="1" i="1" dirty="0" smtClean="0">
                  <a:solidFill>
                    <a:srgbClr val="000000"/>
                  </a:solidFill>
                  <a:latin typeface="Arial Black" pitchFamily="1" charset="0"/>
                </a:rPr>
                <a:t>  </a:t>
              </a:r>
              <a:r>
                <a:rPr lang="en-US" altLang="en-US" sz="1200" b="1" i="1" dirty="0" smtClean="0">
                  <a:solidFill>
                    <a:srgbClr val="000000"/>
                  </a:solidFill>
                  <a:latin typeface="Arial Black" pitchFamily="1" charset="0"/>
                </a:rPr>
                <a:t>=</a:t>
              </a:r>
              <a:r>
                <a:rPr lang="en-US" altLang="en-US" sz="1000" b="1" i="1" dirty="0" smtClean="0">
                  <a:solidFill>
                    <a:srgbClr val="000000"/>
                  </a:solidFill>
                  <a:latin typeface="Arial Black" pitchFamily="1" charset="0"/>
                </a:rPr>
                <a:t>  </a:t>
              </a:r>
              <a:r>
                <a:rPr lang="ru-RU" altLang="en-US" sz="1000" b="1" i="1" dirty="0" smtClean="0">
                  <a:solidFill>
                    <a:srgbClr val="000000"/>
                  </a:solidFill>
                  <a:latin typeface="Arial Black" pitchFamily="1" charset="0"/>
                </a:rPr>
                <a:t>Взятие образцов и анализ </a:t>
              </a:r>
              <a:endParaRPr lang="en-US" altLang="en-US" sz="1000" b="1" i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166" name="Rectangle 14"/>
            <p:cNvSpPr>
              <a:spLocks noChangeArrowheads="1"/>
            </p:cNvSpPr>
            <p:nvPr/>
          </p:nvSpPr>
          <p:spPr bwMode="auto">
            <a:xfrm>
              <a:off x="7450713" y="3854343"/>
              <a:ext cx="730995" cy="730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 anchor="ctr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7" name="AutoShape 15"/>
            <p:cNvSpPr>
              <a:spLocks noChangeArrowheads="1"/>
            </p:cNvSpPr>
            <p:nvPr/>
          </p:nvSpPr>
          <p:spPr bwMode="auto">
            <a:xfrm>
              <a:off x="2188177" y="1194900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8" name="Rectangle 16"/>
            <p:cNvSpPr>
              <a:spLocks noChangeArrowheads="1"/>
            </p:cNvSpPr>
            <p:nvPr/>
          </p:nvSpPr>
          <p:spPr bwMode="auto">
            <a:xfrm>
              <a:off x="2188177" y="1270034"/>
              <a:ext cx="1127016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Новый продукт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69" name="AutoShape 17"/>
            <p:cNvSpPr>
              <a:spLocks noChangeArrowheads="1"/>
            </p:cNvSpPr>
            <p:nvPr/>
          </p:nvSpPr>
          <p:spPr bwMode="auto">
            <a:xfrm>
              <a:off x="3765999" y="1194900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0" name="Rectangle 18"/>
            <p:cNvSpPr>
              <a:spLocks noChangeArrowheads="1"/>
            </p:cNvSpPr>
            <p:nvPr/>
          </p:nvSpPr>
          <p:spPr bwMode="auto">
            <a:xfrm>
              <a:off x="3765999" y="1180812"/>
              <a:ext cx="1127016" cy="61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err="1" smtClean="0">
                  <a:solidFill>
                    <a:schemeClr val="bg1"/>
                  </a:solidFill>
                  <a:latin typeface="Arial Black" pitchFamily="1" charset="0"/>
                </a:rPr>
                <a:t>Пред-поставка</a:t>
              </a:r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 сырья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71" name="AutoShape 19"/>
            <p:cNvSpPr>
              <a:spLocks noChangeArrowheads="1"/>
            </p:cNvSpPr>
            <p:nvPr/>
          </p:nvSpPr>
          <p:spPr bwMode="auto">
            <a:xfrm>
              <a:off x="5368865" y="1208988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2" name="Rectangle 20"/>
            <p:cNvSpPr>
              <a:spLocks noChangeArrowheads="1"/>
            </p:cNvSpPr>
            <p:nvPr/>
          </p:nvSpPr>
          <p:spPr bwMode="auto">
            <a:xfrm>
              <a:off x="5343820" y="1260642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rgbClr val="B91520"/>
                  </a:solidFill>
                  <a:latin typeface="Arial Black" pitchFamily="1" charset="0"/>
                </a:rPr>
                <a:t>КОНТРОЛЬ КАЧЕСТВА </a:t>
              </a:r>
              <a:endParaRPr lang="en-US" altLang="en-US" sz="1200" b="1" dirty="0">
                <a:solidFill>
                  <a:srgbClr val="B91520"/>
                </a:solidFill>
                <a:latin typeface="Arial Black" pitchFamily="1" charset="0"/>
              </a:endParaRPr>
            </a:p>
          </p:txBody>
        </p:sp>
        <p:sp>
          <p:nvSpPr>
            <p:cNvPr id="173" name="AutoShape 21"/>
            <p:cNvSpPr>
              <a:spLocks noChangeArrowheads="1"/>
            </p:cNvSpPr>
            <p:nvPr/>
          </p:nvSpPr>
          <p:spPr bwMode="auto">
            <a:xfrm>
              <a:off x="6934165" y="1208988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" name="Rectangle 22"/>
            <p:cNvSpPr>
              <a:spLocks noChangeArrowheads="1"/>
            </p:cNvSpPr>
            <p:nvPr/>
          </p:nvSpPr>
          <p:spPr bwMode="auto">
            <a:xfrm>
              <a:off x="6907034" y="1312465"/>
              <a:ext cx="1127016" cy="406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100" b="1" dirty="0" smtClean="0">
                  <a:solidFill>
                    <a:schemeClr val="bg1"/>
                  </a:solidFill>
                  <a:latin typeface="Arial Black" pitchFamily="1" charset="0"/>
                </a:rPr>
                <a:t>Поставка сырья </a:t>
              </a:r>
              <a:endParaRPr lang="en-US" altLang="en-US" sz="11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pic>
          <p:nvPicPr>
            <p:cNvPr id="175" name="Picture 23" descr="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417" y="1795974"/>
              <a:ext cx="482112" cy="5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6" name="Picture 24" descr="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740" y="2182033"/>
              <a:ext cx="482112" cy="5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7" name="AutoShape 25"/>
            <p:cNvSpPr>
              <a:spLocks noChangeArrowheads="1"/>
            </p:cNvSpPr>
            <p:nvPr/>
          </p:nvSpPr>
          <p:spPr bwMode="auto">
            <a:xfrm>
              <a:off x="7021821" y="2336003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25400">
              <a:solidFill>
                <a:srgbClr val="B9152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8" name="Rectangle 26"/>
            <p:cNvSpPr>
              <a:spLocks noChangeArrowheads="1"/>
            </p:cNvSpPr>
            <p:nvPr/>
          </p:nvSpPr>
          <p:spPr bwMode="auto">
            <a:xfrm>
              <a:off x="6956428" y="2385220"/>
              <a:ext cx="1183366" cy="42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100" b="1" dirty="0" err="1" smtClean="0">
                  <a:solidFill>
                    <a:schemeClr val="bg1"/>
                  </a:solidFill>
                  <a:latin typeface="Arial Black" pitchFamily="1" charset="0"/>
                </a:rPr>
                <a:t>Забракован-ное</a:t>
              </a:r>
              <a:r>
                <a:rPr lang="ru-RU" altLang="en-US" sz="1100" b="1" dirty="0" smtClean="0">
                  <a:solidFill>
                    <a:schemeClr val="bg1"/>
                  </a:solidFill>
                  <a:latin typeface="Arial Black" pitchFamily="1" charset="0"/>
                </a:rPr>
                <a:t> </a:t>
              </a:r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сырье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79" name="Rectangle 27"/>
            <p:cNvSpPr>
              <a:spLocks noChangeArrowheads="1"/>
            </p:cNvSpPr>
            <p:nvPr/>
          </p:nvSpPr>
          <p:spPr bwMode="auto">
            <a:xfrm>
              <a:off x="5661761" y="3979567"/>
              <a:ext cx="954675" cy="225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В процессе 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180" name="AutoShape 28"/>
            <p:cNvSpPr>
              <a:spLocks noChangeArrowheads="1"/>
            </p:cNvSpPr>
            <p:nvPr/>
          </p:nvSpPr>
          <p:spPr bwMode="auto">
            <a:xfrm>
              <a:off x="5268703" y="3248572"/>
              <a:ext cx="1053408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1" name="Rectangle 29"/>
            <p:cNvSpPr>
              <a:spLocks noChangeArrowheads="1"/>
            </p:cNvSpPr>
            <p:nvPr/>
          </p:nvSpPr>
          <p:spPr bwMode="auto">
            <a:xfrm>
              <a:off x="5207484" y="3336402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>
                  <a:solidFill>
                    <a:srgbClr val="B91520"/>
                  </a:solidFill>
                  <a:latin typeface="Arial Black" pitchFamily="1" charset="0"/>
                </a:rPr>
                <a:t>КОНТРОЛЬ КАЧЕСТВА </a:t>
              </a:r>
              <a:endParaRPr lang="en-US" altLang="en-US" sz="1200" b="1" dirty="0">
                <a:solidFill>
                  <a:srgbClr val="B91520"/>
                </a:solidFill>
                <a:latin typeface="Arial Black" pitchFamily="1" charset="0"/>
              </a:endParaRPr>
            </a:p>
          </p:txBody>
        </p:sp>
        <p:pic>
          <p:nvPicPr>
            <p:cNvPr id="182" name="Picture 30" descr="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786" y="3848602"/>
              <a:ext cx="482112" cy="5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3" name="AutoShape 31"/>
            <p:cNvSpPr>
              <a:spLocks noChangeArrowheads="1"/>
            </p:cNvSpPr>
            <p:nvPr/>
          </p:nvSpPr>
          <p:spPr bwMode="auto">
            <a:xfrm>
              <a:off x="2716929" y="3243008"/>
              <a:ext cx="1063965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" name="Rectangle 32"/>
            <p:cNvSpPr>
              <a:spLocks noChangeArrowheads="1"/>
            </p:cNvSpPr>
            <p:nvPr/>
          </p:nvSpPr>
          <p:spPr bwMode="auto">
            <a:xfrm>
              <a:off x="2646667" y="3321793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>
                  <a:solidFill>
                    <a:srgbClr val="B91520"/>
                  </a:solidFill>
                  <a:latin typeface="Arial Black" pitchFamily="1" charset="0"/>
                </a:rPr>
                <a:t>КОНТРОЛЬ КАЧЕСТВА </a:t>
              </a:r>
            </a:p>
          </p:txBody>
        </p:sp>
        <p:pic>
          <p:nvPicPr>
            <p:cNvPr id="185" name="Picture 33" descr="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750" y="3848082"/>
              <a:ext cx="482112" cy="5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ectangle 34"/>
            <p:cNvSpPr>
              <a:spLocks noChangeArrowheads="1"/>
            </p:cNvSpPr>
            <p:nvPr/>
          </p:nvSpPr>
          <p:spPr bwMode="auto">
            <a:xfrm>
              <a:off x="3212945" y="3998002"/>
              <a:ext cx="1555450" cy="216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Выпускной </a:t>
              </a:r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контроль</a:t>
              </a:r>
              <a:r>
                <a:rPr lang="en-US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 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pic>
          <p:nvPicPr>
            <p:cNvPr id="187" name="Picture 35" descr="tes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655" y="5252155"/>
              <a:ext cx="482112" cy="500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AutoShape 36"/>
            <p:cNvSpPr>
              <a:spLocks noChangeArrowheads="1"/>
            </p:cNvSpPr>
            <p:nvPr/>
          </p:nvSpPr>
          <p:spPr bwMode="auto">
            <a:xfrm>
              <a:off x="9213215" y="3237616"/>
              <a:ext cx="1205591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9" name="Rectangle 37"/>
            <p:cNvSpPr>
              <a:spLocks noChangeArrowheads="1"/>
            </p:cNvSpPr>
            <p:nvPr/>
          </p:nvSpPr>
          <p:spPr bwMode="auto">
            <a:xfrm>
              <a:off x="9144342" y="3266734"/>
              <a:ext cx="1346812" cy="61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Отпуск сырья в производство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90" name="AutoShape 38"/>
            <p:cNvSpPr>
              <a:spLocks noChangeArrowheads="1"/>
            </p:cNvSpPr>
            <p:nvPr/>
          </p:nvSpPr>
          <p:spPr bwMode="auto">
            <a:xfrm>
              <a:off x="8021510" y="3237616"/>
              <a:ext cx="901612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1" name="Rectangle 39"/>
            <p:cNvSpPr>
              <a:spLocks noChangeArrowheads="1"/>
            </p:cNvSpPr>
            <p:nvPr/>
          </p:nvSpPr>
          <p:spPr bwMode="auto">
            <a:xfrm>
              <a:off x="7981857" y="3304918"/>
              <a:ext cx="901612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err="1" smtClean="0">
                  <a:solidFill>
                    <a:schemeClr val="bg1"/>
                  </a:solidFill>
                  <a:latin typeface="Arial Black" pitchFamily="1" charset="0"/>
                </a:rPr>
                <a:t>Взвеши-вание</a:t>
              </a:r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 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92" name="AutoShape 40"/>
            <p:cNvSpPr>
              <a:spLocks noChangeArrowheads="1"/>
            </p:cNvSpPr>
            <p:nvPr/>
          </p:nvSpPr>
          <p:spPr bwMode="auto">
            <a:xfrm>
              <a:off x="6629589" y="3237616"/>
              <a:ext cx="1089307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3" name="Rectangle 41"/>
            <p:cNvSpPr>
              <a:spLocks noChangeArrowheads="1"/>
            </p:cNvSpPr>
            <p:nvPr/>
          </p:nvSpPr>
          <p:spPr bwMode="auto">
            <a:xfrm>
              <a:off x="6591191" y="3339622"/>
              <a:ext cx="1060310" cy="422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100" b="1" dirty="0" err="1" smtClean="0">
                  <a:solidFill>
                    <a:schemeClr val="bg1"/>
                  </a:solidFill>
                  <a:latin typeface="Arial Black" pitchFamily="1" charset="0"/>
                </a:rPr>
                <a:t>Перемеши-вание</a:t>
              </a:r>
              <a:r>
                <a:rPr lang="ru-RU" altLang="en-US" sz="1100" b="1" dirty="0" smtClean="0">
                  <a:solidFill>
                    <a:schemeClr val="bg1"/>
                  </a:solidFill>
                  <a:latin typeface="Arial Black" pitchFamily="1" charset="0"/>
                </a:rPr>
                <a:t> </a:t>
              </a:r>
              <a:endParaRPr lang="en-US" altLang="en-US" sz="11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94" name="AutoShape 42"/>
            <p:cNvSpPr>
              <a:spLocks noChangeArrowheads="1"/>
            </p:cNvSpPr>
            <p:nvPr/>
          </p:nvSpPr>
          <p:spPr bwMode="auto">
            <a:xfrm>
              <a:off x="4131952" y="3237616"/>
              <a:ext cx="833638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5" name="Rectangle 43"/>
            <p:cNvSpPr>
              <a:spLocks noChangeArrowheads="1"/>
            </p:cNvSpPr>
            <p:nvPr/>
          </p:nvSpPr>
          <p:spPr bwMode="auto">
            <a:xfrm>
              <a:off x="4074211" y="3401619"/>
              <a:ext cx="976747" cy="25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100" b="1" dirty="0" smtClean="0">
                  <a:solidFill>
                    <a:schemeClr val="bg1"/>
                  </a:solidFill>
                  <a:latin typeface="Arial Black" pitchFamily="1" charset="0"/>
                </a:rPr>
                <a:t>Упаковка</a:t>
              </a:r>
              <a:endParaRPr lang="en-US" altLang="en-US" sz="11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96" name="AutoShape 44"/>
            <p:cNvSpPr>
              <a:spLocks noChangeArrowheads="1"/>
            </p:cNvSpPr>
            <p:nvPr/>
          </p:nvSpPr>
          <p:spPr bwMode="auto">
            <a:xfrm>
              <a:off x="1491829" y="3208919"/>
              <a:ext cx="876568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7" name="Rectangle 45"/>
            <p:cNvSpPr>
              <a:spLocks noChangeArrowheads="1"/>
            </p:cNvSpPr>
            <p:nvPr/>
          </p:nvSpPr>
          <p:spPr bwMode="auto">
            <a:xfrm>
              <a:off x="1395821" y="3287533"/>
              <a:ext cx="1051881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Готовый продукт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198" name="AutoShape 46"/>
            <p:cNvSpPr>
              <a:spLocks noChangeArrowheads="1"/>
            </p:cNvSpPr>
            <p:nvPr/>
          </p:nvSpPr>
          <p:spPr bwMode="auto">
            <a:xfrm>
              <a:off x="3290148" y="4500812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9" name="Rectangle 47"/>
            <p:cNvSpPr>
              <a:spLocks noChangeArrowheads="1"/>
            </p:cNvSpPr>
            <p:nvPr/>
          </p:nvSpPr>
          <p:spPr bwMode="auto">
            <a:xfrm>
              <a:off x="3240058" y="4575946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Основные Склады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200" name="AutoShape 48"/>
            <p:cNvSpPr>
              <a:spLocks noChangeArrowheads="1"/>
            </p:cNvSpPr>
            <p:nvPr/>
          </p:nvSpPr>
          <p:spPr bwMode="auto">
            <a:xfrm>
              <a:off x="4835219" y="4552467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1" name="Rectangle 49"/>
            <p:cNvSpPr>
              <a:spLocks noChangeArrowheads="1"/>
            </p:cNvSpPr>
            <p:nvPr/>
          </p:nvSpPr>
          <p:spPr bwMode="auto">
            <a:xfrm>
              <a:off x="4792835" y="4612119"/>
              <a:ext cx="1202150" cy="43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err="1" smtClean="0">
                  <a:solidFill>
                    <a:schemeClr val="bg1"/>
                  </a:solidFill>
                  <a:latin typeface="Arial Black" pitchFamily="1" charset="0"/>
                </a:rPr>
                <a:t>Региональ-ные</a:t>
              </a:r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 </a:t>
              </a:r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склады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202" name="AutoShape 50"/>
            <p:cNvSpPr>
              <a:spLocks noChangeArrowheads="1"/>
            </p:cNvSpPr>
            <p:nvPr/>
          </p:nvSpPr>
          <p:spPr bwMode="auto">
            <a:xfrm>
              <a:off x="6495881" y="4500812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3" name="Rectangle 51"/>
            <p:cNvSpPr>
              <a:spLocks noChangeArrowheads="1"/>
            </p:cNvSpPr>
            <p:nvPr/>
          </p:nvSpPr>
          <p:spPr bwMode="auto">
            <a:xfrm>
              <a:off x="6470836" y="4600299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chemeClr val="bg1"/>
                  </a:solidFill>
                  <a:latin typeface="Arial Black" pitchFamily="1" charset="0"/>
                </a:rPr>
                <a:t>Дистриью-торы </a:t>
              </a:r>
              <a:endParaRPr lang="en-US" altLang="en-US" sz="1200" b="1" dirty="0">
                <a:solidFill>
                  <a:schemeClr val="bg1"/>
                </a:solidFill>
                <a:latin typeface="Arial Black" pitchFamily="1" charset="0"/>
              </a:endParaRPr>
            </a:p>
          </p:txBody>
        </p:sp>
        <p:sp>
          <p:nvSpPr>
            <p:cNvPr id="204" name="AutoShape 52"/>
            <p:cNvSpPr>
              <a:spLocks noChangeArrowheads="1"/>
            </p:cNvSpPr>
            <p:nvPr/>
          </p:nvSpPr>
          <p:spPr bwMode="auto">
            <a:xfrm>
              <a:off x="8123792" y="4500812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" name="Rectangle 53"/>
            <p:cNvSpPr>
              <a:spLocks noChangeArrowheads="1"/>
            </p:cNvSpPr>
            <p:nvPr/>
          </p:nvSpPr>
          <p:spPr bwMode="auto">
            <a:xfrm>
              <a:off x="8048658" y="4588641"/>
              <a:ext cx="1252239" cy="435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 smtClean="0">
                  <a:solidFill>
                    <a:srgbClr val="B91520"/>
                  </a:solidFill>
                  <a:latin typeface="Arial Black" pitchFamily="1" charset="0"/>
                </a:rPr>
                <a:t>Постоянная поддержка </a:t>
              </a:r>
              <a:endParaRPr lang="en-US" altLang="en-US" sz="1200" b="1" dirty="0">
                <a:solidFill>
                  <a:srgbClr val="B91520"/>
                </a:solidFill>
                <a:latin typeface="Arial Black" pitchFamily="1" charset="0"/>
              </a:endParaRPr>
            </a:p>
          </p:txBody>
        </p:sp>
        <p:pic>
          <p:nvPicPr>
            <p:cNvPr id="206" name="Picture 54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3390327" y="1345168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55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4968149" y="1345168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56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6545970" y="1345168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57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8136314" y="1345168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58" descr="arro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15"/>
            <a:stretch>
              <a:fillRect/>
            </a:stretch>
          </p:blipFill>
          <p:spPr bwMode="auto">
            <a:xfrm>
              <a:off x="9327508" y="2797766"/>
              <a:ext cx="311494" cy="35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59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8148837" y="2509751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60" descr="tic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0897" y="2171646"/>
              <a:ext cx="447676" cy="497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61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8888334" y="3395362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62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7676456" y="3386319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63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6315024" y="3431300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64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4943821" y="3386319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65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3802198" y="3357169"/>
              <a:ext cx="350627" cy="340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66" descr="arrow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915"/>
            <a:stretch>
              <a:fillRect/>
            </a:stretch>
          </p:blipFill>
          <p:spPr bwMode="auto">
            <a:xfrm>
              <a:off x="2353088" y="3369797"/>
              <a:ext cx="350627" cy="311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67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4442208" y="4651080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68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6070119" y="4651080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69" descr="arrow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6915"/>
            <a:stretch>
              <a:fillRect/>
            </a:stretch>
          </p:blipFill>
          <p:spPr bwMode="auto">
            <a:xfrm>
              <a:off x="7698031" y="4651080"/>
              <a:ext cx="350627" cy="311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Line 70"/>
            <p:cNvSpPr>
              <a:spLocks noChangeShapeType="1"/>
            </p:cNvSpPr>
            <p:nvPr/>
          </p:nvSpPr>
          <p:spPr bwMode="auto">
            <a:xfrm flipV="1">
              <a:off x="8649733" y="1507959"/>
              <a:ext cx="0" cy="1152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3" name="Picture 71" descr="cros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9374" y="2246781"/>
              <a:ext cx="389760" cy="4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Rectangle 72"/>
            <p:cNvSpPr>
              <a:spLocks noChangeArrowheads="1"/>
            </p:cNvSpPr>
            <p:nvPr/>
          </p:nvSpPr>
          <p:spPr bwMode="auto">
            <a:xfrm>
              <a:off x="8612165" y="1808497"/>
              <a:ext cx="901612" cy="457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ru-RU" altLang="en-US" sz="900" b="1" dirty="0" smtClean="0">
                  <a:solidFill>
                    <a:srgbClr val="000000"/>
                  </a:solidFill>
                  <a:latin typeface="Arial Black" pitchFamily="1" charset="0"/>
                </a:rPr>
                <a:t>Взятие и анализ проб</a:t>
              </a:r>
              <a:endParaRPr lang="en-US" altLang="en-US" sz="900" b="1" dirty="0">
                <a:solidFill>
                  <a:srgbClr val="000000"/>
                </a:solidFill>
                <a:latin typeface="Arial Black" pitchFamily="1" charset="0"/>
              </a:endParaRPr>
            </a:p>
          </p:txBody>
        </p:sp>
        <p:sp>
          <p:nvSpPr>
            <p:cNvPr id="225" name="AutoShape 73"/>
            <p:cNvSpPr>
              <a:spLocks noChangeArrowheads="1"/>
            </p:cNvSpPr>
            <p:nvPr/>
          </p:nvSpPr>
          <p:spPr bwMode="auto">
            <a:xfrm>
              <a:off x="8524509" y="1194900"/>
              <a:ext cx="1127016" cy="6010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6" name="Rectangle 74"/>
            <p:cNvSpPr>
              <a:spLocks noChangeArrowheads="1"/>
            </p:cNvSpPr>
            <p:nvPr/>
          </p:nvSpPr>
          <p:spPr bwMode="auto">
            <a:xfrm>
              <a:off x="8499464" y="1246555"/>
              <a:ext cx="1202150" cy="452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 Rounded MT Bold" pitchFamily="34" charset="0"/>
                </a:defRPr>
              </a:lvl9pPr>
            </a:lstStyle>
            <a:p>
              <a:pPr algn="ctr"/>
              <a:r>
                <a:rPr lang="ru-RU" altLang="en-US" sz="1200" b="1" dirty="0">
                  <a:solidFill>
                    <a:srgbClr val="B91520"/>
                  </a:solidFill>
                  <a:latin typeface="Arial Black" pitchFamily="1" charset="0"/>
                </a:rPr>
                <a:t>КОНТРОЛЬ КАЧЕСТВА </a:t>
              </a:r>
              <a:endParaRPr lang="en-US" altLang="en-US" sz="1200" b="1" dirty="0">
                <a:solidFill>
                  <a:srgbClr val="B91520"/>
                </a:solidFill>
                <a:latin typeface="Arial Black" pitchFamily="1" charset="0"/>
              </a:endParaRPr>
            </a:p>
          </p:txBody>
        </p:sp>
        <p:sp>
          <p:nvSpPr>
            <p:cNvPr id="227" name="Line 75"/>
            <p:cNvSpPr>
              <a:spLocks noChangeShapeType="1"/>
            </p:cNvSpPr>
            <p:nvPr/>
          </p:nvSpPr>
          <p:spPr bwMode="auto">
            <a:xfrm>
              <a:off x="2638983" y="3674334"/>
              <a:ext cx="0" cy="11270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" name="Picture 76" descr="arrow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15"/>
            <a:stretch>
              <a:fillRect/>
            </a:stretch>
          </p:blipFill>
          <p:spPr bwMode="auto">
            <a:xfrm>
              <a:off x="2488714" y="4125140"/>
              <a:ext cx="311495" cy="350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958258" y="407656"/>
            <a:ext cx="7367196" cy="1238247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8" y="260442"/>
            <a:ext cx="8740984" cy="5789483"/>
          </a:xfrm>
          <a:prstGeom prst="rect">
            <a:avLst/>
          </a:prstGeom>
        </p:spPr>
      </p:pic>
      <p:grpSp>
        <p:nvGrpSpPr>
          <p:cNvPr id="13" name="Group 9"/>
          <p:cNvGrpSpPr/>
          <p:nvPr/>
        </p:nvGrpSpPr>
        <p:grpSpPr>
          <a:xfrm>
            <a:off x="329608" y="3324210"/>
            <a:ext cx="7194258" cy="1803243"/>
            <a:chOff x="-254000" y="3281680"/>
            <a:chExt cx="7782560" cy="1930400"/>
          </a:xfrm>
        </p:grpSpPr>
        <p:sp>
          <p:nvSpPr>
            <p:cNvPr id="14" name="Rectangle 7"/>
            <p:cNvSpPr/>
            <p:nvPr/>
          </p:nvSpPr>
          <p:spPr>
            <a:xfrm>
              <a:off x="-254000" y="3281680"/>
              <a:ext cx="7782560" cy="1930400"/>
            </a:xfrm>
            <a:prstGeom prst="rect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69225" y="3523605"/>
              <a:ext cx="6559335" cy="154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400" b="1" dirty="0" smtClean="0">
                  <a:solidFill>
                    <a:schemeClr val="bg1"/>
                  </a:solidFill>
                </a:rPr>
                <a:t>Продолжаем традиции новаторства</a:t>
              </a:r>
              <a:endParaRPr lang="en-US" sz="44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13807" y="387039"/>
            <a:ext cx="8219555" cy="547351"/>
          </a:xfrm>
        </p:spPr>
        <p:txBody>
          <a:bodyPr anchor="t">
            <a:noAutofit/>
          </a:bodyPr>
          <a:lstStyle/>
          <a:p>
            <a:pPr algn="ctr"/>
            <a:r>
              <a:rPr lang="ru-RU" sz="3200" b="1" dirty="0" smtClean="0"/>
              <a:t>Научные возможности на высоте</a:t>
            </a:r>
            <a:endParaRPr lang="en-US" sz="3200" b="1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529176" y="3045083"/>
            <a:ext cx="8481821" cy="28071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r>
              <a:rPr lang="ru-RU" sz="1600" u="sng" dirty="0" smtClean="0"/>
              <a:t>Цель</a:t>
            </a:r>
            <a:r>
              <a:rPr lang="en-US" sz="1600" dirty="0" smtClean="0"/>
              <a:t>:  </a:t>
            </a:r>
            <a:r>
              <a:rPr lang="ru-RU" sz="1600" dirty="0" smtClean="0"/>
              <a:t>Выделение эксклюзивных продуктов, поддерживаемых научными публикациями коллег-ученых и патентами.    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150"/>
              </a:spcBef>
            </a:pPr>
            <a:r>
              <a:rPr lang="ru-RU" sz="1600" dirty="0" smtClean="0"/>
              <a:t>Оформлено более </a:t>
            </a:r>
            <a:r>
              <a:rPr lang="en-US" sz="1600" dirty="0" smtClean="0"/>
              <a:t>20</a:t>
            </a:r>
            <a:r>
              <a:rPr lang="ru-RU" sz="1600" dirty="0" smtClean="0"/>
              <a:t> патентов и международных заявок на такие продукты, как </a:t>
            </a:r>
            <a:r>
              <a:rPr lang="en-US" sz="1600" dirty="0" smtClean="0"/>
              <a:t>ProArgi-9, </a:t>
            </a:r>
            <a:r>
              <a:rPr lang="en-US" sz="1600" dirty="0" err="1" smtClean="0"/>
              <a:t>CardioxLDL</a:t>
            </a:r>
            <a:r>
              <a:rPr lang="en-US" sz="1600" dirty="0"/>
              <a:t>™, </a:t>
            </a:r>
            <a:r>
              <a:rPr lang="en-US" sz="1600" dirty="0" err="1"/>
              <a:t>AnxiousLess</a:t>
            </a:r>
            <a:r>
              <a:rPr lang="en-US" sz="1600" dirty="0" smtClean="0"/>
              <a:t>™, </a:t>
            </a:r>
            <a:r>
              <a:rPr lang="ru-RU" sz="1600" dirty="0" smtClean="0"/>
              <a:t>очищающие и укрепляющие</a:t>
            </a:r>
            <a:r>
              <a:rPr lang="en-US" sz="1600" dirty="0" smtClean="0"/>
              <a:t> </a:t>
            </a:r>
            <a:r>
              <a:rPr lang="ru-RU" sz="1600" dirty="0" smtClean="0"/>
              <a:t>программы</a:t>
            </a:r>
            <a:endParaRPr lang="en-US" sz="1600" dirty="0" smtClean="0"/>
          </a:p>
          <a:p>
            <a:pPr>
              <a:lnSpc>
                <a:spcPct val="100000"/>
              </a:lnSpc>
              <a:spcBef>
                <a:spcPts val="150"/>
              </a:spcBef>
            </a:pPr>
            <a:r>
              <a:rPr lang="ru-RU" sz="1600" dirty="0" smtClean="0"/>
              <a:t>На данный момент завершено </a:t>
            </a:r>
            <a:r>
              <a:rPr lang="en-US" sz="1600" dirty="0" smtClean="0"/>
              <a:t>14 </a:t>
            </a:r>
            <a:r>
              <a:rPr lang="ru-RU" sz="1600" dirty="0" smtClean="0"/>
              <a:t>клинических испытаний </a:t>
            </a:r>
          </a:p>
          <a:p>
            <a:pPr>
              <a:lnSpc>
                <a:spcPct val="100000"/>
              </a:lnSpc>
              <a:spcBef>
                <a:spcPts val="150"/>
              </a:spcBef>
            </a:pPr>
            <a:r>
              <a:rPr lang="ru-RU" sz="1600" dirty="0" smtClean="0"/>
              <a:t>Высококвалифицированная команда ученых (в том числе 6 кандидатов наук</a:t>
            </a:r>
            <a:r>
              <a:rPr lang="en-US" sz="1600" dirty="0" smtClean="0"/>
              <a:t> </a:t>
            </a:r>
            <a:r>
              <a:rPr lang="ru-RU" sz="1600" dirty="0" smtClean="0"/>
              <a:t>и </a:t>
            </a:r>
            <a:r>
              <a:rPr lang="en-US" sz="1600" dirty="0" smtClean="0"/>
              <a:t>2 </a:t>
            </a:r>
            <a:r>
              <a:rPr lang="ru-RU" sz="1600" dirty="0" smtClean="0"/>
              <a:t>доктора медицинских наук) изучает и теститует наши продукты</a:t>
            </a:r>
          </a:p>
          <a:p>
            <a:pPr marL="266700" lvl="1" indent="-266700">
              <a:lnSpc>
                <a:spcPct val="100000"/>
              </a:lnSpc>
              <a:spcBef>
                <a:spcPts val="150"/>
              </a:spcBef>
            </a:pPr>
            <a:r>
              <a:rPr lang="ru-RU" sz="1600" dirty="0" smtClean="0"/>
              <a:t>Создан глобальный медицинско-научный совет, занимающийся исследованием мировых мега-трендов в области здоровья </a:t>
            </a:r>
          </a:p>
          <a:p>
            <a:pPr marL="266700" lvl="1" indent="-266700">
              <a:lnSpc>
                <a:spcPct val="100000"/>
              </a:lnSpc>
              <a:spcBef>
                <a:spcPts val="150"/>
              </a:spcBef>
            </a:pPr>
            <a:r>
              <a:rPr lang="ru-RU" sz="1600" dirty="0" smtClean="0"/>
              <a:t>В феврале 2015 года открыты Центр Исследований и Инноваций имени Хьюзов, клиника и лаборатория молекулярной биологии и биохимии растений. </a:t>
            </a:r>
            <a:endParaRPr lang="en-US" sz="1600" dirty="0"/>
          </a:p>
        </p:txBody>
      </p:sp>
      <p:sp>
        <p:nvSpPr>
          <p:cNvPr id="12" name="Isosceles Triangle 19"/>
          <p:cNvSpPr/>
          <p:nvPr/>
        </p:nvSpPr>
        <p:spPr>
          <a:xfrm rot="10800000">
            <a:off x="2648172" y="2872104"/>
            <a:ext cx="6229350" cy="184685"/>
          </a:xfrm>
          <a:prstGeom prst="triangle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53555B"/>
              </a:solidFill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3" cstate="print"/>
          <a:srcRect t="22932" b="16321"/>
          <a:stretch/>
        </p:blipFill>
        <p:spPr>
          <a:xfrm>
            <a:off x="2019300" y="1042024"/>
            <a:ext cx="7572597" cy="16806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447153"/>
            <a:ext cx="10467109" cy="131570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46-летняя история </a:t>
            </a:r>
            <a:r>
              <a:rPr lang="ru-RU" sz="3600" b="1" dirty="0" smtClean="0"/>
              <a:t>лидерства </a:t>
            </a:r>
            <a:r>
              <a:rPr lang="en-US" sz="3600" b="1" dirty="0" smtClean="0"/>
              <a:t>NSP</a:t>
            </a:r>
            <a:r>
              <a:rPr lang="ru-RU" sz="3600" b="1" dirty="0" smtClean="0"/>
              <a:t> в производстве продуктов из лекарственных трав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075" y="2019056"/>
            <a:ext cx="7743825" cy="3985205"/>
          </a:xfrm>
        </p:spPr>
        <p:txBody>
          <a:bodyPr>
            <a:normAutofit fontScale="70000" lnSpcReduction="20000"/>
          </a:bodyPr>
          <a:lstStyle/>
          <a:p>
            <a:r>
              <a:rPr lang="ru-RU" sz="3600" dirty="0"/>
              <a:t>Чистые, </a:t>
            </a:r>
            <a:r>
              <a:rPr lang="ru-RU" sz="3600" dirty="0" smtClean="0"/>
              <a:t>проверенные высокоэффективные травы </a:t>
            </a:r>
            <a:endParaRPr lang="en-US" sz="3600" dirty="0"/>
          </a:p>
          <a:p>
            <a:r>
              <a:rPr lang="en-US" sz="3600" dirty="0"/>
              <a:t>46</a:t>
            </a:r>
            <a:r>
              <a:rPr lang="ru-RU" sz="3600" dirty="0"/>
              <a:t>-летний опыт </a:t>
            </a:r>
            <a:r>
              <a:rPr lang="ru-RU" sz="3600" dirty="0" smtClean="0"/>
              <a:t>в закупке </a:t>
            </a:r>
            <a:r>
              <a:rPr lang="ru-RU" sz="3600" dirty="0"/>
              <a:t>и </a:t>
            </a:r>
            <a:r>
              <a:rPr lang="ru-RU" sz="3600" dirty="0" smtClean="0"/>
              <a:t>тестировании </a:t>
            </a:r>
            <a:r>
              <a:rPr lang="ru-RU" sz="3600" dirty="0"/>
              <a:t>сырья</a:t>
            </a:r>
            <a:endParaRPr lang="en-US" sz="3600" dirty="0"/>
          </a:p>
          <a:p>
            <a:r>
              <a:rPr lang="ru-RU" sz="3600" dirty="0" smtClean="0"/>
              <a:t>Тестирование и система </a:t>
            </a:r>
            <a:r>
              <a:rPr lang="en-US" sz="3600" b="1" dirty="0" err="1" smtClean="0"/>
              <a:t>SureSource</a:t>
            </a:r>
            <a:r>
              <a:rPr lang="en-US" sz="3600" dirty="0" smtClean="0"/>
              <a:t> </a:t>
            </a:r>
            <a:r>
              <a:rPr lang="ru-RU" sz="3600" dirty="0" smtClean="0"/>
              <a:t>(надежные поставщики и входной контроль сырья)</a:t>
            </a:r>
            <a:r>
              <a:rPr lang="en-US" sz="3600" dirty="0" smtClean="0"/>
              <a:t>: </a:t>
            </a:r>
            <a:r>
              <a:rPr lang="ru-RU" sz="3600" dirty="0" smtClean="0"/>
              <a:t>гарантия подлинности используемых растений и их частей</a:t>
            </a:r>
            <a:endParaRPr lang="en-US" sz="3600" dirty="0"/>
          </a:p>
          <a:p>
            <a:r>
              <a:rPr lang="ru-RU" sz="3600" dirty="0" smtClean="0"/>
              <a:t>Тестирование и </a:t>
            </a:r>
            <a:r>
              <a:rPr lang="en-US" sz="3600" b="1" dirty="0" err="1" smtClean="0"/>
              <a:t>SureSource</a:t>
            </a:r>
            <a:r>
              <a:rPr lang="en-US" sz="3600" dirty="0" smtClean="0"/>
              <a:t>: </a:t>
            </a:r>
            <a:r>
              <a:rPr lang="ru-RU" sz="3600" dirty="0" smtClean="0"/>
              <a:t>уверенность </a:t>
            </a:r>
            <a:r>
              <a:rPr lang="ru-RU" sz="3600" dirty="0"/>
              <a:t>в том, что в сырье отсутствуют какие-либо </a:t>
            </a:r>
            <a:r>
              <a:rPr lang="ru-RU" sz="3600" dirty="0" smtClean="0"/>
              <a:t>посторонние примеси, и в чистоте сырья </a:t>
            </a:r>
            <a:endParaRPr lang="en-US" sz="36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83958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605642" y="380010"/>
            <a:ext cx="10933061" cy="5319042"/>
            <a:chOff x="36891" y="1051566"/>
            <a:chExt cx="8929472" cy="4344276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36891" y="1051566"/>
              <a:ext cx="8929472" cy="943188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3200" b="1" cap="all" dirty="0" smtClean="0">
                  <a:latin typeface="Calibri" pitchFamily="34" charset="0"/>
                  <a:cs typeface="Calibri" pitchFamily="34" charset="0"/>
                </a:rPr>
                <a:t>НАШ УНИКАЛЬНЫЙ ПОДХОД</a:t>
              </a:r>
              <a:r>
                <a:rPr lang="en-US" sz="3200" b="1" cap="all" dirty="0" smtClean="0">
                  <a:latin typeface="Calibri" pitchFamily="34" charset="0"/>
                  <a:cs typeface="Calibri" pitchFamily="34" charset="0"/>
                </a:rPr>
                <a:t>:</a:t>
              </a:r>
              <a:endParaRPr lang="en-US" sz="3200" b="1" cap="all" dirty="0">
                <a:latin typeface="Calibri" pitchFamily="34" charset="0"/>
                <a:cs typeface="Calibri" pitchFamily="34" charset="0"/>
              </a:endParaRPr>
            </a:p>
            <a:p>
              <a:pPr algn="l"/>
              <a:r>
                <a:rPr lang="ru-RU" sz="2400" b="1" cap="all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ПОИСК </a:t>
              </a:r>
              <a:r>
                <a:rPr lang="en-US" sz="2400" b="1" cap="all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k</a:t>
              </a:r>
              <a:r>
                <a:rPr lang="ru-RU" sz="2400" b="1" cap="all" dirty="0" err="1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лЮЧЕвЫх</a:t>
              </a:r>
              <a:r>
                <a:rPr lang="ru-RU" sz="2400" b="1" cap="all" dirty="0" smtClean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питательных действующих веществ и их соединений</a:t>
              </a:r>
              <a:endParaRPr lang="en-US" sz="2400" b="1" cap="al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pPr algn="l"/>
              <a:r>
                <a:rPr lang="ru-RU" sz="1800" b="1" cap="all" dirty="0" smtClean="0">
                  <a:solidFill>
                    <a:srgbClr val="00B0F0"/>
                  </a:solidFill>
                  <a:latin typeface="Calibri" pitchFamily="34" charset="0"/>
                  <a:cs typeface="Calibri" pitchFamily="34" charset="0"/>
                </a:rPr>
                <a:t>Обратить вспять нарушение обмена веществ</a:t>
              </a:r>
              <a:endParaRPr lang="en-US" sz="1800" b="1" cap="all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5" name="Picture 23" descr="081092517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88000" y="2617500"/>
              <a:ext cx="1565996" cy="1371600"/>
            </a:xfrm>
            <a:prstGeom prst="rect">
              <a:avLst/>
            </a:prstGeom>
            <a:ln>
              <a:noFill/>
            </a:ln>
            <a:effectLst>
              <a:outerShdw blurRad="63500" dist="381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8" descr="vitami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75861" y="2911030"/>
              <a:ext cx="1504918" cy="1371600"/>
            </a:xfrm>
            <a:prstGeom prst="rect">
              <a:avLst/>
            </a:prstGeom>
            <a:ln>
              <a:noFill/>
            </a:ln>
            <a:effectLst>
              <a:outerShdw blurRad="63500" dist="381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860761" y="3863988"/>
              <a:ext cx="794549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Системы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92413" y="4027998"/>
              <a:ext cx="1061298" cy="225413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Фитоэлементы 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79410" y="4203469"/>
              <a:ext cx="712412" cy="225413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Открытия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30229" y="4282631"/>
              <a:ext cx="1230181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Производство 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3226" y="4429491"/>
              <a:ext cx="1229412" cy="483740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Клинические </a:t>
              </a:r>
            </a:p>
            <a:p>
              <a:pPr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исследования 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46630"/>
            <a:stretch/>
          </p:blipFill>
          <p:spPr bwMode="auto">
            <a:xfrm>
              <a:off x="7111645" y="3050269"/>
              <a:ext cx="1387843" cy="1371600"/>
            </a:xfrm>
            <a:prstGeom prst="rect">
              <a:avLst/>
            </a:prstGeom>
            <a:ln>
              <a:noFill/>
            </a:ln>
            <a:effectLst>
              <a:outerShdw blurRad="63500" dist="381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3689" y="2472481"/>
              <a:ext cx="1377708" cy="1371600"/>
            </a:xfrm>
            <a:prstGeom prst="rect">
              <a:avLst/>
            </a:prstGeom>
            <a:ln>
              <a:noFill/>
            </a:ln>
            <a:effectLst>
              <a:outerShdw blurRad="63500" dist="381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4" descr="drop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3158" y="2777213"/>
              <a:ext cx="1597042" cy="1371600"/>
            </a:xfrm>
            <a:prstGeom prst="rect">
              <a:avLst/>
            </a:prstGeom>
            <a:ln>
              <a:noFill/>
            </a:ln>
            <a:effectLst>
              <a:outerShdw blurRad="63500" dist="381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892864" y="2230522"/>
              <a:ext cx="790509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Стадия</a:t>
              </a:r>
              <a:r>
                <a:rPr lang="en-US" sz="13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350" b="1" dirty="0">
                  <a:solidFill>
                    <a:prstClr val="black"/>
                  </a:solidFill>
                  <a:latin typeface="Calibri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75746" y="2341509"/>
              <a:ext cx="790509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Стадия </a:t>
              </a:r>
              <a:r>
                <a:rPr lang="en-US" sz="1350" b="1" dirty="0" smtClean="0">
                  <a:solidFill>
                    <a:prstClr val="black"/>
                  </a:solidFill>
                  <a:latin typeface="Calibri"/>
                </a:rPr>
                <a:t>2</a:t>
              </a:r>
              <a:endParaRPr lang="en-US" sz="135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72190" y="2501806"/>
              <a:ext cx="790510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Стадия</a:t>
              </a:r>
              <a:r>
                <a:rPr lang="en-US" sz="13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350" b="1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33067" y="2634652"/>
              <a:ext cx="790509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Стадия</a:t>
              </a:r>
              <a:r>
                <a:rPr lang="en-US" sz="13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350" b="1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77711" y="2766658"/>
              <a:ext cx="790510" cy="275991"/>
            </a:xfrm>
            <a:prstGeom prst="rect">
              <a:avLst/>
            </a:prstGeom>
            <a:noFill/>
          </p:spPr>
          <p:txBody>
            <a:bodyPr wrap="none" lIns="67582" tIns="33791" rIns="67582" bIns="33791" rtlCol="0">
              <a:spAutoFit/>
            </a:bodyPr>
            <a:lstStyle/>
            <a:p>
              <a:pPr algn="ctr" defTabSz="685800"/>
              <a:r>
                <a:rPr lang="ru-RU" sz="1350" b="1" dirty="0" smtClean="0">
                  <a:solidFill>
                    <a:prstClr val="black"/>
                  </a:solidFill>
                  <a:latin typeface="Calibri"/>
                </a:rPr>
                <a:t>Стадия</a:t>
              </a:r>
              <a:r>
                <a:rPr lang="en-US" sz="1350" b="1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350" b="1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50799" y="4888011"/>
              <a:ext cx="124880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50" b="1" dirty="0" smtClean="0"/>
                <a:t>Определение </a:t>
              </a:r>
            </a:p>
            <a:p>
              <a:pPr algn="ctr"/>
              <a:r>
                <a:rPr lang="ru-RU" sz="1350" b="1" dirty="0" smtClean="0"/>
                <a:t>целей </a:t>
              </a:r>
              <a:endParaRPr lang="en-US" sz="135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84099" y="4888011"/>
              <a:ext cx="134062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50" b="1" dirty="0" smtClean="0"/>
                <a:t>Определение </a:t>
              </a:r>
            </a:p>
            <a:p>
              <a:pPr algn="ctr"/>
              <a:r>
                <a:rPr lang="ru-RU" sz="1350" b="1" dirty="0" smtClean="0"/>
                <a:t>Ингридиентов  </a:t>
              </a:r>
              <a:endParaRPr lang="en-US" sz="135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97597" y="4991887"/>
              <a:ext cx="90518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50" b="1" dirty="0" smtClean="0"/>
                <a:t>Создание</a:t>
              </a:r>
              <a:endParaRPr lang="en-US" sz="135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43498" y="4998536"/>
              <a:ext cx="124944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50" b="1" dirty="0" smtClean="0"/>
                <a:t>Тестирование </a:t>
              </a:r>
              <a:endParaRPr lang="en-US" sz="1350" b="1" dirty="0"/>
            </a:p>
          </p:txBody>
        </p:sp>
        <p:sp>
          <p:nvSpPr>
            <p:cNvPr id="24" name="Right Arrow 44"/>
            <p:cNvSpPr/>
            <p:nvPr/>
          </p:nvSpPr>
          <p:spPr>
            <a:xfrm>
              <a:off x="1981200" y="4966913"/>
              <a:ext cx="762000" cy="28575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Right Arrow 45"/>
            <p:cNvSpPr/>
            <p:nvPr/>
          </p:nvSpPr>
          <p:spPr>
            <a:xfrm>
              <a:off x="4648200" y="4935795"/>
              <a:ext cx="762000" cy="28575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ight Arrow 46"/>
            <p:cNvSpPr/>
            <p:nvPr/>
          </p:nvSpPr>
          <p:spPr>
            <a:xfrm>
              <a:off x="6666915" y="4959133"/>
              <a:ext cx="762000" cy="285750"/>
            </a:xfrm>
            <a:prstGeom prst="rightArrow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629391" y="394699"/>
            <a:ext cx="10960925" cy="776876"/>
          </a:xfrm>
        </p:spPr>
        <p:txBody>
          <a:bodyPr>
            <a:noAutofit/>
          </a:bodyPr>
          <a:lstStyle/>
          <a:p>
            <a:pPr lvl="0" algn="ctr"/>
            <a:r>
              <a:rPr lang="ru-RU" sz="4000" b="1" dirty="0" smtClean="0"/>
              <a:t>Переезд в новый офис </a:t>
            </a:r>
            <a:br>
              <a:rPr lang="ru-RU" sz="4000" b="1" dirty="0" smtClean="0"/>
            </a:b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объединение всех служб под одной 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крышей</a:t>
            </a:r>
            <a:endParaRPr lang="en-US" sz="4000" b="1" dirty="0"/>
          </a:p>
        </p:txBody>
      </p:sp>
      <p:sp>
        <p:nvSpPr>
          <p:cNvPr id="28" name="Text Placeholder 4"/>
          <p:cNvSpPr txBox="1">
            <a:spLocks/>
          </p:cNvSpPr>
          <p:nvPr/>
        </p:nvSpPr>
        <p:spPr>
          <a:xfrm>
            <a:off x="977591" y="1338001"/>
            <a:ext cx="10471459" cy="112897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  Увеличение площади на 2 000 кв. футов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 Добавлена вторая, большая по размеру комната для приема делегаций, проведения туров  и  обучений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 Добавлена новая лаборатория для изучения и создания продуктов </a:t>
            </a:r>
            <a:endParaRPr lang="en-US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 Создана комната </a:t>
            </a:r>
            <a:r>
              <a:rPr lang="en-US" sz="1600" dirty="0" smtClean="0"/>
              <a:t>LCMS</a:t>
            </a:r>
            <a:endParaRPr lang="en-US" sz="16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1974092" y="2489527"/>
            <a:ext cx="2470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Старый центр Хьюзов  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89454" y="2470477"/>
            <a:ext cx="240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Новый центр </a:t>
            </a:r>
            <a:r>
              <a:rPr lang="ru-RU" b="1" dirty="0"/>
              <a:t>Хьюзов  </a:t>
            </a:r>
            <a:endParaRPr lang="en-US" b="1" dirty="0"/>
          </a:p>
        </p:txBody>
      </p:sp>
      <p:pic>
        <p:nvPicPr>
          <p:cNvPr id="31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5066" y="2962275"/>
            <a:ext cx="4478424" cy="3033527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8091" y="2958336"/>
            <a:ext cx="3316309" cy="3035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7"/>
          <p:cNvSpPr>
            <a:spLocks noGrp="1"/>
          </p:cNvSpPr>
          <p:nvPr>
            <p:ph type="title"/>
          </p:nvPr>
        </p:nvSpPr>
        <p:spPr>
          <a:xfrm>
            <a:off x="2266064" y="365128"/>
            <a:ext cx="7886700" cy="8445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Молекулярная биология </a:t>
            </a:r>
            <a:endParaRPr lang="en-US" b="1" dirty="0"/>
          </a:p>
        </p:txBody>
      </p:sp>
      <p:sp>
        <p:nvSpPr>
          <p:cNvPr id="5" name="Content Placeholder 18"/>
          <p:cNvSpPr>
            <a:spLocks noGrp="1"/>
          </p:cNvSpPr>
          <p:nvPr>
            <p:ph idx="1"/>
          </p:nvPr>
        </p:nvSpPr>
        <p:spPr>
          <a:xfrm>
            <a:off x="1123950" y="1487510"/>
            <a:ext cx="10248900" cy="174742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Исследование того, как продукты влияют на биологические процессы в организме человека</a:t>
            </a:r>
            <a:endParaRPr lang="en-US" dirty="0" smtClean="0"/>
          </a:p>
          <a:p>
            <a:r>
              <a:rPr lang="en-US" dirty="0" err="1" smtClean="0"/>
              <a:t>FlexMap</a:t>
            </a:r>
            <a:r>
              <a:rPr lang="en-US" dirty="0" smtClean="0"/>
              <a:t> 3D</a:t>
            </a:r>
            <a:r>
              <a:rPr lang="ru-RU" dirty="0" smtClean="0"/>
              <a:t> – основной прибор 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С помощью одной капельки крови можно сделать </a:t>
            </a:r>
            <a:r>
              <a:rPr lang="en-US" dirty="0" smtClean="0"/>
              <a:t>500 </a:t>
            </a:r>
            <a:r>
              <a:rPr lang="ru-RU" dirty="0" smtClean="0"/>
              <a:t>различных анализов</a:t>
            </a:r>
            <a:endParaRPr lang="en-US" dirty="0" smtClean="0"/>
          </a:p>
          <a:p>
            <a:pPr lvl="1"/>
            <a:r>
              <a:rPr lang="ru-RU" dirty="0" smtClean="0"/>
              <a:t>Цена </a:t>
            </a:r>
            <a:r>
              <a:rPr lang="en-US" dirty="0" smtClean="0"/>
              <a:t>$</a:t>
            </a:r>
            <a:r>
              <a:rPr lang="ru-RU" dirty="0" smtClean="0"/>
              <a:t> </a:t>
            </a:r>
            <a:r>
              <a:rPr lang="en-US" dirty="0" smtClean="0"/>
              <a:t>120</a:t>
            </a:r>
            <a:r>
              <a:rPr lang="ru-RU" dirty="0" smtClean="0"/>
              <a:t> 000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6650" y="3262311"/>
            <a:ext cx="4400550" cy="261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7"/>
          <p:cNvSpPr>
            <a:spLocks noGrp="1"/>
          </p:cNvSpPr>
          <p:nvPr>
            <p:ph type="title"/>
          </p:nvPr>
        </p:nvSpPr>
        <p:spPr>
          <a:xfrm>
            <a:off x="1662545" y="333229"/>
            <a:ext cx="9357755" cy="828821"/>
          </a:xfrm>
        </p:spPr>
        <p:txBody>
          <a:bodyPr/>
          <a:lstStyle/>
          <a:p>
            <a:pPr algn="ctr"/>
            <a:r>
              <a:rPr lang="ru-RU" b="1" dirty="0" smtClean="0"/>
              <a:t>Кабинеты клинической оценки </a:t>
            </a:r>
            <a:endParaRPr lang="en-US" b="1" dirty="0"/>
          </a:p>
        </p:txBody>
      </p:sp>
      <p:sp>
        <p:nvSpPr>
          <p:cNvPr id="5" name="Content Placeholder 18"/>
          <p:cNvSpPr>
            <a:spLocks noGrp="1"/>
          </p:cNvSpPr>
          <p:nvPr>
            <p:ph idx="1"/>
          </p:nvPr>
        </p:nvSpPr>
        <p:spPr>
          <a:xfrm>
            <a:off x="1571625" y="1241278"/>
            <a:ext cx="8801100" cy="43513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Комнаты для общения врачей-специалистов с добровольцами, участвующими в клинических испытаниях</a:t>
            </a:r>
            <a:endParaRPr lang="en-US" sz="2800" dirty="0" smtClean="0"/>
          </a:p>
          <a:p>
            <a:r>
              <a:rPr lang="en-US" sz="2800" dirty="0" smtClean="0"/>
              <a:t>2 </a:t>
            </a:r>
            <a:r>
              <a:rPr lang="ru-RU" sz="2800" dirty="0" smtClean="0"/>
              <a:t>кабинета для проведения осмотров и сестринская </a:t>
            </a:r>
            <a:endParaRPr lang="en-US" sz="2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630"/>
          <a:stretch/>
        </p:blipFill>
        <p:spPr bwMode="auto">
          <a:xfrm>
            <a:off x="6124354" y="3561309"/>
            <a:ext cx="2184888" cy="2276286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4156" y="3561309"/>
            <a:ext cx="3411936" cy="2279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7"/>
          <p:cNvSpPr>
            <a:spLocks noGrp="1"/>
          </p:cNvSpPr>
          <p:nvPr>
            <p:ph type="title"/>
          </p:nvPr>
        </p:nvSpPr>
        <p:spPr>
          <a:xfrm>
            <a:off x="1009403" y="331987"/>
            <a:ext cx="10723418" cy="820538"/>
          </a:xfrm>
        </p:spPr>
        <p:txBody>
          <a:bodyPr>
            <a:normAutofit/>
          </a:bodyPr>
          <a:lstStyle/>
          <a:p>
            <a:r>
              <a:rPr lang="ru-RU" b="1" dirty="0" smtClean="0"/>
              <a:t>Пункты забора крови, мочи и кала</a:t>
            </a:r>
            <a:endParaRPr lang="en-US" b="1" dirty="0"/>
          </a:p>
        </p:txBody>
      </p:sp>
      <p:sp>
        <p:nvSpPr>
          <p:cNvPr id="6" name="Content Placeholder 18"/>
          <p:cNvSpPr>
            <a:spLocks noGrp="1"/>
          </p:cNvSpPr>
          <p:nvPr>
            <p:ph idx="1"/>
          </p:nvPr>
        </p:nvSpPr>
        <p:spPr>
          <a:xfrm>
            <a:off x="723900" y="1590675"/>
            <a:ext cx="6608336" cy="4460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Возможность брать пробы на месте</a:t>
            </a:r>
            <a:r>
              <a:rPr lang="en-US" sz="2400" dirty="0" smtClean="0"/>
              <a:t> </a:t>
            </a:r>
            <a:r>
              <a:rPr lang="ru-RU" sz="2400" dirty="0" smtClean="0"/>
              <a:t>для всестороннего клинического исследования</a:t>
            </a:r>
            <a:endParaRPr lang="en-US" sz="2400" dirty="0" smtClean="0"/>
          </a:p>
          <a:p>
            <a:r>
              <a:rPr lang="ru-RU" sz="2400" b="1" u="sng" dirty="0" smtClean="0"/>
              <a:t>Всасывание и выделение</a:t>
            </a:r>
            <a:r>
              <a:rPr lang="ru-RU" sz="2400" b="1" dirty="0" smtClean="0"/>
              <a:t> </a:t>
            </a:r>
            <a:r>
              <a:rPr lang="ru-RU" sz="2400" dirty="0" smtClean="0"/>
              <a:t>отслеживаются по образцам крови</a:t>
            </a:r>
            <a:r>
              <a:rPr lang="ru-RU" sz="2400" b="1" u="sng" dirty="0" smtClean="0"/>
              <a:t> </a:t>
            </a:r>
            <a:endParaRPr lang="en-US" sz="2400" dirty="0" smtClean="0"/>
          </a:p>
          <a:p>
            <a:r>
              <a:rPr lang="ru-RU" sz="2400" b="1" u="sng" dirty="0" smtClean="0"/>
              <a:t>Обмен веществ</a:t>
            </a:r>
            <a:r>
              <a:rPr lang="ru-RU" sz="2400" b="1" dirty="0" smtClean="0"/>
              <a:t> </a:t>
            </a:r>
            <a:r>
              <a:rPr lang="ru-RU" sz="2400" dirty="0" smtClean="0"/>
              <a:t>контролируется через образцы крови и/или мочи</a:t>
            </a:r>
            <a:endParaRPr lang="en-US" sz="2400" dirty="0" smtClean="0"/>
          </a:p>
          <a:p>
            <a:r>
              <a:rPr lang="ru-RU" sz="2400" b="1" u="sng" dirty="0" smtClean="0"/>
              <a:t>Выведение</a:t>
            </a:r>
            <a:r>
              <a:rPr lang="ru-RU" sz="2400" b="1" dirty="0" smtClean="0"/>
              <a:t> </a:t>
            </a:r>
            <a:r>
              <a:rPr lang="ru-RU" sz="2400" dirty="0" smtClean="0"/>
              <a:t>отслеживается через образцы мочи и/или кала</a:t>
            </a:r>
            <a:endParaRPr 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1372140"/>
            <a:ext cx="4181474" cy="380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28922" y="402897"/>
            <a:ext cx="10616540" cy="116064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Преданность нашему делу </a:t>
            </a:r>
            <a:br>
              <a:rPr lang="ru-RU" b="1" dirty="0" smtClean="0"/>
            </a:br>
            <a:r>
              <a:rPr lang="ru-RU" b="1" dirty="0" smtClean="0"/>
              <a:t>и обещание каждому из вас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38249" y="1949007"/>
            <a:ext cx="9782175" cy="328974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Мы будем продолжать поднимать уровень качества наших продуктов. Мы всегда будем хотеть </a:t>
            </a:r>
            <a:r>
              <a:rPr lang="ru-RU" dirty="0" smtClean="0"/>
              <a:t>большего</a:t>
            </a:r>
            <a:r>
              <a:rPr lang="en-US" dirty="0" smtClean="0"/>
              <a:t>.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ru-RU" dirty="0" smtClean="0"/>
              <a:t>Мы будем продолжать доказывать вам, что </a:t>
            </a:r>
            <a:r>
              <a:rPr lang="en-US" dirty="0" smtClean="0"/>
              <a:t>NSP</a:t>
            </a:r>
            <a:r>
              <a:rPr lang="ru-RU" dirty="0" smtClean="0"/>
              <a:t> – это лидер в производстве продуктов на основе лекарственных трав, и оставаться в авангарде по уровню качества и эффективности </a:t>
            </a:r>
            <a:r>
              <a:rPr lang="ru-RU" dirty="0" smtClean="0"/>
              <a:t>составов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ru-RU" dirty="0" smtClean="0">
                <a:latin typeface="Akzidenz Grotesk BE"/>
              </a:rPr>
              <a:t>Качество всегда будет оставаться основой нашего </a:t>
            </a:r>
            <a:r>
              <a:rPr lang="ru-RU" dirty="0" smtClean="0">
                <a:latin typeface="Akzidenz Grotesk BE"/>
              </a:rPr>
              <a:t>бизнеса</a:t>
            </a:r>
            <a:r>
              <a:rPr lang="en-US" dirty="0" smtClean="0">
                <a:latin typeface="Akzidenz Grotesk BE"/>
              </a:rPr>
              <a:t>.</a:t>
            </a:r>
            <a:r>
              <a:rPr lang="ru-RU" dirty="0" smtClean="0">
                <a:latin typeface="Akzidenz Grotesk BE"/>
              </a:rPr>
              <a:t> </a:t>
            </a:r>
            <a:endParaRPr lang="ru-RU" dirty="0" smtClean="0">
              <a:latin typeface="Akzidenz Grotesk BE"/>
            </a:endParaRPr>
          </a:p>
          <a:p>
            <a:r>
              <a:rPr lang="ru-RU" dirty="0" smtClean="0">
                <a:latin typeface="Akzidenz Grotesk BE"/>
              </a:rPr>
              <a:t>В вопросах качества мы НИКОГДА не пойдем </a:t>
            </a:r>
            <a:r>
              <a:rPr lang="ru-RU" smtClean="0">
                <a:latin typeface="Akzidenz Grotesk BE"/>
              </a:rPr>
              <a:t>на </a:t>
            </a:r>
            <a:r>
              <a:rPr lang="ru-RU" smtClean="0">
                <a:latin typeface="Akzidenz Grotesk BE"/>
              </a:rPr>
              <a:t>компромисс.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2650" y="502276"/>
            <a:ext cx="7886700" cy="935999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/>
              <a:t>ГАРАНТИЯ </a:t>
            </a:r>
            <a:r>
              <a:rPr lang="ru-RU" sz="4800" b="1" dirty="0" smtClean="0"/>
              <a:t>КАЧЕСТВА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BDA4-0FCC-4DF3-8DB2-AFF49DDC6CB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43050" y="1479605"/>
            <a:ext cx="9410700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Тестирование охватывает все этапы от выращивания растения до готового продукта</a:t>
            </a:r>
            <a:endParaRPr lang="en-US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контроля </a:t>
            </a:r>
            <a:r>
              <a:rPr lang="ru-RU" sz="2400" dirty="0" smtClean="0"/>
              <a:t>хозяйств-поставщиков </a:t>
            </a:r>
            <a:r>
              <a:rPr lang="ru-RU" sz="2400" dirty="0"/>
              <a:t>и производителей</a:t>
            </a:r>
            <a:endParaRPr lang="en-US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/>
              <a:t>Долгосрочные прочные отношения с производителями и переработчиками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400" b="1" dirty="0" err="1"/>
              <a:t>SureSource</a:t>
            </a:r>
            <a:r>
              <a:rPr lang="en-US" sz="2400" dirty="0"/>
              <a:t> </a:t>
            </a:r>
            <a:r>
              <a:rPr lang="ru-RU" sz="2400" dirty="0"/>
              <a:t>гарантирует </a:t>
            </a:r>
            <a:r>
              <a:rPr lang="ru-RU" sz="2400" dirty="0" smtClean="0"/>
              <a:t>использование натурального сырья </a:t>
            </a:r>
            <a:r>
              <a:rPr lang="ru-RU" sz="2400" dirty="0"/>
              <a:t>без </a:t>
            </a:r>
            <a:r>
              <a:rPr lang="ru-RU" sz="2400" dirty="0" smtClean="0"/>
              <a:t>примесей </a:t>
            </a:r>
            <a:r>
              <a:rPr lang="en-US" sz="2400" dirty="0" smtClean="0"/>
              <a:t> </a:t>
            </a:r>
            <a:endParaRPr lang="en-US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 smtClean="0"/>
              <a:t>Тесты, проводимые департаментом контроля качества, позволяют убедиться в том, </a:t>
            </a:r>
            <a:r>
              <a:rPr lang="ru-RU" sz="2400" dirty="0"/>
              <a:t>что </a:t>
            </a:r>
            <a:r>
              <a:rPr lang="ru-RU" sz="2400" dirty="0" smtClean="0"/>
              <a:t>растительное </a:t>
            </a:r>
            <a:r>
              <a:rPr lang="ru-RU" sz="2400" dirty="0"/>
              <a:t>сырье содержит </a:t>
            </a:r>
            <a:r>
              <a:rPr lang="ru-RU" sz="2400" dirty="0" smtClean="0"/>
              <a:t>природные вариации активных веществ</a:t>
            </a:r>
            <a:endParaRPr lang="ru-RU" sz="2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400" dirty="0" smtClean="0"/>
              <a:t>Тестирование на подлинность и идентификацию сочетается </a:t>
            </a:r>
            <a:r>
              <a:rPr lang="ru-RU" sz="2400" dirty="0"/>
              <a:t>с </a:t>
            </a:r>
            <a:r>
              <a:rPr lang="ru-RU" sz="2400" dirty="0" smtClean="0"/>
              <a:t>аналитическими тестами и системой </a:t>
            </a:r>
            <a:r>
              <a:rPr lang="en-US" sz="2400" b="1" dirty="0" err="1"/>
              <a:t>SureSource</a:t>
            </a:r>
            <a:r>
              <a:rPr lang="en-US" sz="2400" dirty="0"/>
              <a:t> </a:t>
            </a:r>
          </a:p>
          <a:p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="" xmlns:p14="http://schemas.microsoft.com/office/powerpoint/2010/main" val="42243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NSP </a:t>
            </a:r>
            <a:r>
              <a:rPr lang="ru-RU" b="1" dirty="0" smtClean="0"/>
              <a:t>проводит всесторонний контроль качества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799" y="1657979"/>
            <a:ext cx="9496425" cy="446818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Тестирование на основные и второстепенные активные вещества гарантирует, что в каждой партии присутствует полный спектр трав или их экстрактов, заявленный в спецификации </a:t>
            </a:r>
          </a:p>
          <a:p>
            <a:r>
              <a:rPr lang="ru-RU" dirty="0" smtClean="0"/>
              <a:t>Всеобъемлющие и чувствительные тесты позволяют распознавать загрязнения вплоть до триллионных частиц.</a:t>
            </a:r>
            <a:r>
              <a:rPr lang="en-US" dirty="0" smtClean="0"/>
              <a:t> </a:t>
            </a:r>
          </a:p>
          <a:p>
            <a:r>
              <a:rPr lang="ru-RU" dirty="0" smtClean="0"/>
              <a:t>Использование высокочастотного хроматографа </a:t>
            </a:r>
            <a:r>
              <a:rPr lang="en-US" dirty="0" smtClean="0"/>
              <a:t>(HPLC) </a:t>
            </a:r>
            <a:r>
              <a:rPr lang="ru-RU" dirty="0" smtClean="0"/>
              <a:t>с пептидной картой (принцип отпечатка пальца) </a:t>
            </a:r>
            <a:r>
              <a:rPr lang="en-US" dirty="0" smtClean="0"/>
              <a:t>(FPS)</a:t>
            </a:r>
            <a:r>
              <a:rPr lang="ru-RU" dirty="0" smtClean="0"/>
              <a:t> гарантирует, что все активные вещества присутствуют в нужных количествах</a:t>
            </a:r>
            <a:r>
              <a:rPr lang="en-US" b="1" dirty="0" smtClean="0"/>
              <a:t>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Наши конкуренты тестируют партии выборочно, раз в году или совсем не тестируют, </a:t>
            </a:r>
            <a:r>
              <a:rPr lang="en-US" b="1" dirty="0" smtClean="0">
                <a:solidFill>
                  <a:prstClr val="black"/>
                </a:solidFill>
              </a:rPr>
              <a:t>NSP</a:t>
            </a:r>
            <a:r>
              <a:rPr lang="ru-RU" b="1" dirty="0" smtClean="0">
                <a:solidFill>
                  <a:prstClr val="black"/>
                </a:solidFill>
              </a:rPr>
              <a:t> же тестирует </a:t>
            </a:r>
            <a:r>
              <a:rPr lang="ru-RU" b="1" u="sng" dirty="0" smtClean="0">
                <a:solidFill>
                  <a:prstClr val="black"/>
                </a:solidFill>
              </a:rPr>
              <a:t>каждую</a:t>
            </a:r>
            <a:r>
              <a:rPr lang="ru-RU" b="1" dirty="0" smtClean="0">
                <a:solidFill>
                  <a:prstClr val="black"/>
                </a:solidFill>
              </a:rPr>
              <a:t> партию. 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endParaRPr lang="en-US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080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100647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</a:rPr>
              <a:t>Контроль качества каждой партии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41560"/>
            <a:ext cx="7886700" cy="455917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4000" dirty="0"/>
              <a:t>Исключительно чистые травяные препараты от </a:t>
            </a:r>
            <a:r>
              <a:rPr lang="en-US" sz="4000" dirty="0"/>
              <a:t>NSP</a:t>
            </a:r>
            <a:endParaRPr lang="ru-RU" sz="4000" dirty="0"/>
          </a:p>
          <a:p>
            <a:pPr>
              <a:lnSpc>
                <a:spcPct val="100000"/>
              </a:lnSpc>
            </a:pPr>
            <a:r>
              <a:rPr lang="ru-RU" sz="2400" dirty="0"/>
              <a:t>Определяется правильный вид и разновидность. </a:t>
            </a:r>
            <a:r>
              <a:rPr lang="ru-RU" sz="2400" dirty="0" smtClean="0"/>
              <a:t>Каждая партия проверяется на </a:t>
            </a:r>
            <a:r>
              <a:rPr lang="ru-RU" sz="2400" dirty="0"/>
              <a:t>соответствие </a:t>
            </a:r>
            <a:r>
              <a:rPr lang="ru-RU" sz="2400" dirty="0" smtClean="0"/>
              <a:t>независимым стандартам </a:t>
            </a:r>
            <a:r>
              <a:rPr lang="ru-RU" sz="2400" dirty="0"/>
              <a:t>аутентичности, </a:t>
            </a:r>
            <a:r>
              <a:rPr lang="ru-RU" sz="2400" dirty="0" smtClean="0"/>
              <a:t>сертифицированным </a:t>
            </a:r>
            <a:r>
              <a:rPr lang="ru-RU" sz="2400" dirty="0"/>
              <a:t>экспертами-ботаниками.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ru-RU" sz="2400" dirty="0"/>
              <a:t>Тестирование производится с помощью самого передового оборудования – современного высокоскоростного тонкослойного хроматографа, который  гарантирует что все активные вещества присутствуют в нужных количествах для </a:t>
            </a:r>
            <a:r>
              <a:rPr lang="ru-RU" sz="2400" dirty="0" smtClean="0"/>
              <a:t>оказания </a:t>
            </a:r>
            <a:r>
              <a:rPr lang="ru-RU" sz="2400" dirty="0" err="1" smtClean="0"/>
              <a:t>синергического</a:t>
            </a:r>
            <a:r>
              <a:rPr lang="ru-RU" sz="2400" dirty="0" smtClean="0"/>
              <a:t> </a:t>
            </a:r>
            <a:r>
              <a:rPr lang="ru-RU" sz="2400" dirty="0"/>
              <a:t>эффекта. Простое тестирование на ДНК недостаточно для</a:t>
            </a:r>
            <a:r>
              <a:rPr lang="en-US" sz="2400" dirty="0"/>
              <a:t> Nature’s Sunshine.</a:t>
            </a:r>
            <a:r>
              <a:rPr lang="en-US" sz="2400" b="1" dirty="0"/>
              <a:t> </a:t>
            </a:r>
          </a:p>
          <a:p>
            <a:r>
              <a:rPr lang="ru-RU" sz="2400" dirty="0"/>
              <a:t>У </a:t>
            </a:r>
            <a:r>
              <a:rPr lang="en-US" sz="2400" dirty="0"/>
              <a:t>NSP </a:t>
            </a:r>
            <a:r>
              <a:rPr lang="ru-RU" sz="2400" dirty="0"/>
              <a:t>есть </a:t>
            </a:r>
            <a:r>
              <a:rPr lang="ru-RU" sz="2400" dirty="0" smtClean="0"/>
              <a:t>право </a:t>
            </a:r>
            <a:r>
              <a:rPr lang="ru-RU" sz="2400" dirty="0"/>
              <a:t>контролировать </a:t>
            </a:r>
            <a:r>
              <a:rPr lang="ru-RU" sz="2400" dirty="0" smtClean="0"/>
              <a:t>процессы </a:t>
            </a:r>
            <a:r>
              <a:rPr lang="ru-RU" sz="2400" dirty="0"/>
              <a:t>выращивания и переработки, выбирать оптимальные регионы и поля. </a:t>
            </a:r>
            <a:r>
              <a:rPr lang="en-US" sz="2400" dirty="0"/>
              <a:t>NSP </a:t>
            </a:r>
            <a:r>
              <a:rPr lang="ru-RU" sz="2400" dirty="0"/>
              <a:t>не покупает </a:t>
            </a:r>
            <a:r>
              <a:rPr lang="ru-RU" sz="2400" dirty="0" smtClean="0"/>
              <a:t>самое дешевое </a:t>
            </a:r>
            <a:r>
              <a:rPr lang="ru-RU" sz="2400" dirty="0"/>
              <a:t>сырье</a:t>
            </a:r>
            <a:r>
              <a:rPr lang="en-US" sz="2400" dirty="0"/>
              <a:t>,</a:t>
            </a:r>
          </a:p>
          <a:p>
            <a:pPr marL="0" indent="0">
              <a:buNone/>
            </a:pPr>
            <a:r>
              <a:rPr lang="en-US" sz="2400" dirty="0"/>
              <a:t>                           </a:t>
            </a:r>
            <a:r>
              <a:rPr lang="en-US" sz="2400" b="1" u="sng" dirty="0"/>
              <a:t>NSP </a:t>
            </a:r>
            <a:r>
              <a:rPr lang="ru-RU" sz="2400" b="1" u="sng" dirty="0"/>
              <a:t>покупает ТОЛЬКО САМОЕ ЛУЧШЕЕ сырье </a:t>
            </a:r>
            <a:endParaRPr lang="en-US" sz="2400" b="1" u="sng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42741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7625" y="0"/>
            <a:ext cx="12192000" cy="6858000"/>
          </a:xfrm>
          <a:prstGeom prst="rect">
            <a:avLst/>
          </a:prstGeom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752850" y="409576"/>
            <a:ext cx="7742464" cy="9385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 b="1" dirty="0" smtClean="0"/>
              <a:t>Чистота сырья</a:t>
            </a:r>
            <a:r>
              <a:rPr lang="en-US" altLang="en-US" b="1" dirty="0" smtClean="0"/>
              <a:t>, </a:t>
            </a:r>
            <a:r>
              <a:rPr lang="ru-RU" altLang="en-US" b="1" dirty="0" smtClean="0"/>
              <a:t>                            почему это так важно</a:t>
            </a:r>
            <a:r>
              <a:rPr lang="en-US" altLang="en-US" b="1" dirty="0" smtClean="0"/>
              <a:t>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3362325" y="1519954"/>
            <a:ext cx="7696200" cy="37985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altLang="en-US" sz="2400" dirty="0" smtClean="0"/>
              <a:t>В продуктах других компаний зачастую используемые травы </a:t>
            </a:r>
            <a:r>
              <a:rPr lang="ru-RU" altLang="en-US" sz="2400" dirty="0"/>
              <a:t>перемешаны с другими растениями, </a:t>
            </a:r>
            <a:r>
              <a:rPr lang="ru-RU" altLang="en-US" sz="2400" dirty="0" smtClean="0"/>
              <a:t>либо с ненужными </a:t>
            </a:r>
            <a:r>
              <a:rPr lang="ru-RU" altLang="en-US" sz="2400" dirty="0"/>
              <a:t>частями </a:t>
            </a:r>
            <a:r>
              <a:rPr lang="ru-RU" altLang="en-US" sz="2400" dirty="0" smtClean="0"/>
              <a:t>того же растения </a:t>
            </a:r>
            <a:r>
              <a:rPr lang="ru-RU" altLang="en-US" sz="2400" dirty="0"/>
              <a:t>или </a:t>
            </a:r>
            <a:r>
              <a:rPr lang="ru-RU" altLang="en-US" sz="2400" dirty="0" smtClean="0"/>
              <a:t>с их подвидами, которые не подходят по качеству</a:t>
            </a:r>
            <a:r>
              <a:rPr lang="en-US" altLang="en-US" sz="2400" dirty="0" smtClean="0"/>
              <a:t>.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ru-RU" altLang="en-US" sz="2400" dirty="0"/>
              <a:t>У других компаний нет </a:t>
            </a:r>
            <a:r>
              <a:rPr lang="ru-RU" altLang="en-US" sz="2400" dirty="0" smtClean="0"/>
              <a:t>своих лабораторий </a:t>
            </a:r>
            <a:r>
              <a:rPr lang="ru-RU" altLang="en-US" sz="2400" dirty="0"/>
              <a:t>для тестирования, поэтому они не знают, </a:t>
            </a:r>
            <a:r>
              <a:rPr lang="ru-RU" altLang="en-US" sz="2400" dirty="0" smtClean="0"/>
              <a:t>чистое ли их </a:t>
            </a:r>
            <a:r>
              <a:rPr lang="ru-RU" altLang="en-US" sz="2400" dirty="0"/>
              <a:t>сырье </a:t>
            </a:r>
            <a:r>
              <a:rPr lang="ru-RU" altLang="en-US" sz="2400" dirty="0" smtClean="0"/>
              <a:t>или </a:t>
            </a:r>
            <a:r>
              <a:rPr lang="ru-RU" altLang="en-US" sz="2400" dirty="0"/>
              <a:t>нет.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Nature’s Sunshine </a:t>
            </a:r>
            <a:r>
              <a:rPr lang="ru-RU" altLang="en-US" sz="2400" dirty="0"/>
              <a:t>может </a:t>
            </a:r>
            <a:r>
              <a:rPr lang="ru-RU" altLang="en-US" sz="2400" dirty="0" smtClean="0"/>
              <a:t>гарантировать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100% </a:t>
            </a:r>
            <a:r>
              <a:rPr lang="ru-RU" altLang="en-US" sz="2400" dirty="0"/>
              <a:t>чистоту сырья, потому что мы тестируем каждую партию сырья перед ее закупкой и использованием. 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914824"/>
            <a:ext cx="1628775" cy="2174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1079" y="3145123"/>
            <a:ext cx="1625496" cy="25576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71891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410" name="Title 2"/>
          <p:cNvSpPr>
            <a:spLocks noGrp="1"/>
          </p:cNvSpPr>
          <p:nvPr>
            <p:ph type="title"/>
          </p:nvPr>
        </p:nvSpPr>
        <p:spPr>
          <a:xfrm>
            <a:off x="1436914" y="323885"/>
            <a:ext cx="9630889" cy="1493043"/>
          </a:xfrm>
        </p:spPr>
        <p:txBody>
          <a:bodyPr>
            <a:normAutofit/>
          </a:bodyPr>
          <a:lstStyle/>
          <a:p>
            <a:r>
              <a:rPr lang="ru-RU" altLang="en-US" b="1" dirty="0" smtClean="0"/>
              <a:t>Источники растительного сырья для</a:t>
            </a:r>
            <a:r>
              <a:rPr lang="en-US" altLang="en-US" b="1" dirty="0" smtClean="0"/>
              <a:t> NSP</a:t>
            </a:r>
          </a:p>
        </p:txBody>
      </p:sp>
      <p:sp>
        <p:nvSpPr>
          <p:cNvPr id="17411" name="Content Placeholder 3"/>
          <p:cNvSpPr>
            <a:spLocks noGrp="1"/>
          </p:cNvSpPr>
          <p:nvPr>
            <p:ph idx="1"/>
          </p:nvPr>
        </p:nvSpPr>
        <p:spPr>
          <a:xfrm>
            <a:off x="4602051" y="2114551"/>
            <a:ext cx="5769736" cy="3337322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 smtClean="0"/>
              <a:t>NSP </a:t>
            </a:r>
            <a:r>
              <a:rPr lang="ru-RU" altLang="en-US" dirty="0" smtClean="0"/>
              <a:t>закупает только лучшее по всему миру </a:t>
            </a:r>
          </a:p>
          <a:p>
            <a:r>
              <a:rPr lang="ru-RU" altLang="en-US" dirty="0" smtClean="0"/>
              <a:t>Около </a:t>
            </a:r>
            <a:r>
              <a:rPr lang="en-US" altLang="en-US" dirty="0" smtClean="0"/>
              <a:t>40% </a:t>
            </a:r>
            <a:r>
              <a:rPr lang="ru-RU" altLang="en-US" dirty="0" smtClean="0"/>
              <a:t>используемого нами растительного сырья выращено в США </a:t>
            </a:r>
            <a:r>
              <a:rPr lang="en-US" altLang="en-US" dirty="0" smtClean="0"/>
              <a:t>  </a:t>
            </a:r>
          </a:p>
          <a:p>
            <a:r>
              <a:rPr lang="ru-RU" altLang="en-US" dirty="0" smtClean="0"/>
              <a:t>Из популярных растений в США произрастают каскара саграда, пау-пау, репейник, женьшень и многие другие растения </a:t>
            </a:r>
            <a:endParaRPr lang="en-US" altLang="en-US" dirty="0" smtClean="0"/>
          </a:p>
        </p:txBody>
      </p:sp>
      <p:pic>
        <p:nvPicPr>
          <p:cNvPr id="3076" name="Picture 4" descr="Image result for picture of paw paw 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243" y="3913519"/>
            <a:ext cx="2686050" cy="1695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7919" y="181692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5888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or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5421"/>
            <a:ext cx="9601200" cy="17064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NSP </a:t>
            </a:r>
            <a:r>
              <a:rPr lang="ru-RU" b="1" dirty="0" smtClean="0"/>
              <a:t>ПРОДОЛЖАЕТ ПОВЫШАТЬ ПЛАНКУ КАЧЕСТВА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2700" dirty="0"/>
              <a:t>В </a:t>
            </a:r>
            <a:r>
              <a:rPr lang="en-US" sz="2700" dirty="0"/>
              <a:t> 2017 </a:t>
            </a:r>
            <a:r>
              <a:rPr lang="ru-RU" sz="2700" dirty="0"/>
              <a:t> году </a:t>
            </a:r>
            <a:r>
              <a:rPr lang="en-US" sz="2700" dirty="0"/>
              <a:t>NSP </a:t>
            </a:r>
            <a:r>
              <a:rPr lang="ru-RU" sz="2700" dirty="0"/>
              <a:t>приобрела новую систему </a:t>
            </a:r>
            <a:r>
              <a:rPr lang="ru-RU" sz="2700" dirty="0" smtClean="0"/>
              <a:t>оценки подлинности для растительного сырья (</a:t>
            </a:r>
            <a:r>
              <a:rPr lang="en-US" sz="2700" dirty="0" smtClean="0"/>
              <a:t>HPTLC </a:t>
            </a:r>
            <a:r>
              <a:rPr lang="en-US" sz="2700" dirty="0"/>
              <a:t>System</a:t>
            </a:r>
            <a:r>
              <a:rPr lang="ru-RU" sz="2700" dirty="0"/>
              <a:t>) за </a:t>
            </a:r>
            <a:r>
              <a:rPr lang="en-US" sz="2700" dirty="0"/>
              <a:t>$</a:t>
            </a:r>
            <a:r>
              <a:rPr lang="en-US" sz="2700" dirty="0" smtClean="0"/>
              <a:t>180</a:t>
            </a:r>
            <a:r>
              <a:rPr lang="ru-RU" sz="2700" dirty="0" smtClean="0"/>
              <a:t> </a:t>
            </a:r>
            <a:r>
              <a:rPr lang="en-US" sz="2700" dirty="0" smtClean="0"/>
              <a:t>000 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09" y="2537210"/>
            <a:ext cx="7886700" cy="33617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344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663</TotalTime>
  <Words>1492</Words>
  <Application>Microsoft Office PowerPoint</Application>
  <PresentationFormat>Произвольный</PresentationFormat>
  <Paragraphs>200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Тема4</vt:lpstr>
      <vt:lpstr>NATURE’S SUNSHINE -  лидер в производстве продуктов на основе лекарственных трав</vt:lpstr>
      <vt:lpstr>Продукты NSP</vt:lpstr>
      <vt:lpstr>46-летняя история лидерства NSP в производстве продуктов из лекарственных трав</vt:lpstr>
      <vt:lpstr>ГАРАНТИЯ КАЧЕСТВА</vt:lpstr>
      <vt:lpstr>NSP проводит всесторонний контроль качества</vt:lpstr>
      <vt:lpstr>Контроль качества каждой партии</vt:lpstr>
      <vt:lpstr>Чистота сырья,                             почему это так важно?</vt:lpstr>
      <vt:lpstr>Источники растительного сырья для NSP</vt:lpstr>
      <vt:lpstr>NSP ПРОДОЛЖАЕТ ПОВЫШАТЬ ПЛАНКУ КАЧЕСТВА В  2017  году NSP приобрела новую систему оценки подлинности для растительного сырья (HPTLC System) за $180 000   </vt:lpstr>
      <vt:lpstr>Каскара Саграда</vt:lpstr>
      <vt:lpstr>Качественные преимущества NSP на примере Каскара Саграда </vt:lpstr>
      <vt:lpstr>Преимущества Келпа от NSP</vt:lpstr>
      <vt:lpstr>АУДИТ КЕЛПА </vt:lpstr>
      <vt:lpstr>СБОР КЕЛПА </vt:lpstr>
      <vt:lpstr>СБОР КЕЛПА </vt:lpstr>
      <vt:lpstr>СБОР КЕЛПА </vt:lpstr>
      <vt:lpstr>АУДИТ КЕЛПА </vt:lpstr>
      <vt:lpstr>НЕДАВНИЙ АУДИТ КЕЛПА  </vt:lpstr>
      <vt:lpstr>Долгосрочные ресурсы </vt:lpstr>
      <vt:lpstr>По Д’Арко от NSP </vt:lpstr>
      <vt:lpstr>Качественные преимущества NSP на примере  По Д’Арко </vt:lpstr>
      <vt:lpstr>Загрязнение тяжелыми металлами</vt:lpstr>
      <vt:lpstr>NSP тестирует качество каждой партии, чтобы  гарантировать отсутствие токсинов и примесей </vt:lpstr>
      <vt:lpstr>NSP тестирует качество каждой партии, чтобы  гарантировать отсутствие токсинов и примесей </vt:lpstr>
      <vt:lpstr>Аудит поставщиков</vt:lpstr>
      <vt:lpstr>Аудит поставщиков</vt:lpstr>
      <vt:lpstr>Слайд 27</vt:lpstr>
      <vt:lpstr>Слайд 28</vt:lpstr>
      <vt:lpstr>Научные возможности на высоте</vt:lpstr>
      <vt:lpstr>Слайд 30</vt:lpstr>
      <vt:lpstr>Переезд в новый офис  объединение всех служб под одной крышей</vt:lpstr>
      <vt:lpstr>Молекулярная биология </vt:lpstr>
      <vt:lpstr>Кабинеты клинической оценки </vt:lpstr>
      <vt:lpstr>Пункты забора крови, мочи и кала</vt:lpstr>
      <vt:lpstr>Преданность нашему делу  и обещание каждому из вас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NATURE’S SUNSHINE -  Лидер в производстве травяных добавок</dc:title>
  <dc:creator>Irina Creviston</dc:creator>
  <cp:lastModifiedBy>Julia</cp:lastModifiedBy>
  <cp:revision>107</cp:revision>
  <dcterms:created xsi:type="dcterms:W3CDTF">2018-09-07T15:21:01Z</dcterms:created>
  <dcterms:modified xsi:type="dcterms:W3CDTF">2018-09-13T10:05:54Z</dcterms:modified>
</cp:coreProperties>
</file>